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1"/>
    <p:sldId id="257" r:id="rId22"/>
    <p:sldId id="258" r:id="rId23"/>
    <p:sldId id="259" r:id="rId24"/>
    <p:sldId id="260" r:id="rId25"/>
    <p:sldId id="261" r:id="rId26"/>
    <p:sldId id="262" r:id="rId27"/>
    <p:sldId id="263" r:id="rId28"/>
    <p:sldId id="264" r:id="rId29"/>
    <p:sldId id="265" r:id="rId30"/>
    <p:sldId id="266" r:id="rId31"/>
    <p:sldId id="267" r:id="rId32"/>
    <p:sldId id="268" r:id="rId33"/>
    <p:sldId id="269" r:id="rId34"/>
    <p:sldId id="270" r:id="rId3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ejaVu Serif" charset="1" panose="02060603050605020204"/>
      <p:regular r:id="rId10"/>
    </p:embeddedFont>
    <p:embeddedFont>
      <p:font typeface="DejaVu Serif Bold" charset="1" panose="02060803050605020204"/>
      <p:regular r:id="rId11"/>
    </p:embeddedFont>
    <p:embeddedFont>
      <p:font typeface="DejaVu Serif Italics" charset="1" panose="020606030503050B0204"/>
      <p:regular r:id="rId12"/>
    </p:embeddedFont>
    <p:embeddedFont>
      <p:font typeface="DejaVu Serif Bold Italics" charset="1" panose="020608030503050B0204"/>
      <p:regular r:id="rId13"/>
    </p:embeddedFont>
    <p:embeddedFont>
      <p:font typeface="Open Sans Extra Bold" charset="1" panose="020B0906030804020204"/>
      <p:regular r:id="rId14"/>
    </p:embeddedFont>
    <p:embeddedFont>
      <p:font typeface="Open Sans Extra Bold Italics" charset="1" panose="020B0906030804020204"/>
      <p:regular r:id="rId15"/>
    </p:embeddedFont>
    <p:embeddedFont>
      <p:font typeface="Quicksand" charset="1" panose="00000500000000000000"/>
      <p:regular r:id="rId16"/>
    </p:embeddedFont>
    <p:embeddedFont>
      <p:font typeface="Quicksand Bold" charset="1" panose="00000800000000000000"/>
      <p:regular r:id="rId17"/>
    </p:embeddedFont>
    <p:embeddedFont>
      <p:font typeface="Quicksand Light" charset="1" panose="00000400000000000000"/>
      <p:regular r:id="rId18"/>
    </p:embeddedFont>
    <p:embeddedFont>
      <p:font typeface="Quicksand Medium" charset="1" panose="00000600000000000000"/>
      <p:regular r:id="rId19"/>
    </p:embeddedFont>
    <p:embeddedFont>
      <p:font typeface="Paytone One" charset="1" panose="000005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slides/slide1.xml" Type="http://schemas.openxmlformats.org/officeDocument/2006/relationships/slide"/><Relationship Id="rId22" Target="slides/slide2.xml" Type="http://schemas.openxmlformats.org/officeDocument/2006/relationships/slide"/><Relationship Id="rId23" Target="slides/slide3.xml" Type="http://schemas.openxmlformats.org/officeDocument/2006/relationships/slide"/><Relationship Id="rId24" Target="slides/slide4.xml" Type="http://schemas.openxmlformats.org/officeDocument/2006/relationships/slide"/><Relationship Id="rId25" Target="slides/slide5.xml" Type="http://schemas.openxmlformats.org/officeDocument/2006/relationships/slide"/><Relationship Id="rId26" Target="slides/slide6.xml" Type="http://schemas.openxmlformats.org/officeDocument/2006/relationships/slide"/><Relationship Id="rId27" Target="slides/slide7.xml" Type="http://schemas.openxmlformats.org/officeDocument/2006/relationships/slide"/><Relationship Id="rId28" Target="slides/slide8.xml" Type="http://schemas.openxmlformats.org/officeDocument/2006/relationships/slide"/><Relationship Id="rId29" Target="slides/slide9.xml" Type="http://schemas.openxmlformats.org/officeDocument/2006/relationships/slide"/><Relationship Id="rId3" Target="viewProps.xml" Type="http://schemas.openxmlformats.org/officeDocument/2006/relationships/viewProps"/><Relationship Id="rId30" Target="slides/slide10.xml" Type="http://schemas.openxmlformats.org/officeDocument/2006/relationships/slide"/><Relationship Id="rId31" Target="slides/slide11.xml" Type="http://schemas.openxmlformats.org/officeDocument/2006/relationships/slide"/><Relationship Id="rId32" Target="slides/slide12.xml" Type="http://schemas.openxmlformats.org/officeDocument/2006/relationships/slide"/><Relationship Id="rId33" Target="slides/slide13.xml" Type="http://schemas.openxmlformats.org/officeDocument/2006/relationships/slide"/><Relationship Id="rId34" Target="slides/slide14.xml" Type="http://schemas.openxmlformats.org/officeDocument/2006/relationships/slide"/><Relationship Id="rId35" Target="slides/slide15.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 Id="rId3" Target="../media/image69.svg" Type="http://schemas.openxmlformats.org/officeDocument/2006/relationships/image"/><Relationship Id="rId4" Target="../media/image70.png" Type="http://schemas.openxmlformats.org/officeDocument/2006/relationships/image"/><Relationship Id="rId5" Target="../media/image71.svg" Type="http://schemas.openxmlformats.org/officeDocument/2006/relationships/image"/><Relationship Id="rId6" Target="../media/image72.png" Type="http://schemas.openxmlformats.org/officeDocument/2006/relationships/image"/><Relationship Id="rId7" Target="../media/image73.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 Id="rId3" Target="../media/image69.svg" Type="http://schemas.openxmlformats.org/officeDocument/2006/relationships/image"/><Relationship Id="rId4" Target="../media/image70.png" Type="http://schemas.openxmlformats.org/officeDocument/2006/relationships/image"/><Relationship Id="rId5" Target="../media/image71.svg" Type="http://schemas.openxmlformats.org/officeDocument/2006/relationships/image"/><Relationship Id="rId6" Target="../media/image72.png" Type="http://schemas.openxmlformats.org/officeDocument/2006/relationships/image"/><Relationship Id="rId7" Target="../media/image73.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63.png" Type="http://schemas.openxmlformats.org/officeDocument/2006/relationships/image"/><Relationship Id="rId7" Target="../media/image64.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7.png" Type="http://schemas.openxmlformats.org/officeDocument/2006/relationships/image"/><Relationship Id="rId3" Target="../media/image78.svg" Type="http://schemas.openxmlformats.org/officeDocument/2006/relationships/image"/><Relationship Id="rId4" Target="../media/image79.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svg" Type="http://schemas.openxmlformats.org/officeDocument/2006/relationships/image"/><Relationship Id="rId4" Target="../media/image80.png" Type="http://schemas.openxmlformats.org/officeDocument/2006/relationships/image"/><Relationship Id="rId5" Target="../media/image81.svg" Type="http://schemas.openxmlformats.org/officeDocument/2006/relationships/image"/><Relationship Id="rId6" Target="../media/image82.png" Type="http://schemas.openxmlformats.org/officeDocument/2006/relationships/image"/><Relationship Id="rId7" Target="../media/image83.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1.svg" Type="http://schemas.openxmlformats.org/officeDocument/2006/relationships/image"/><Relationship Id="rId11" Target="../media/image92.png" Type="http://schemas.openxmlformats.org/officeDocument/2006/relationships/image"/><Relationship Id="rId2" Target="../media/image84.png" Type="http://schemas.openxmlformats.org/officeDocument/2006/relationships/image"/><Relationship Id="rId3" Target="../media/image85.svg" Type="http://schemas.openxmlformats.org/officeDocument/2006/relationships/image"/><Relationship Id="rId4" Target="../media/image86.png" Type="http://schemas.openxmlformats.org/officeDocument/2006/relationships/image"/><Relationship Id="rId5" Target="../media/image87.svg" Type="http://schemas.openxmlformats.org/officeDocument/2006/relationships/image"/><Relationship Id="rId6" Target="../media/image88.png" Type="http://schemas.openxmlformats.org/officeDocument/2006/relationships/image"/><Relationship Id="rId7" Target="../media/image89.svg" Type="http://schemas.openxmlformats.org/officeDocument/2006/relationships/image"/><Relationship Id="rId8" Target="../media/image79.png" Type="http://schemas.openxmlformats.org/officeDocument/2006/relationships/image"/><Relationship Id="rId9" Target="../media/image90.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png" Type="http://schemas.openxmlformats.org/officeDocument/2006/relationships/image"/><Relationship Id="rId12" Target="../media/image27.png" Type="http://schemas.openxmlformats.org/officeDocument/2006/relationships/image"/><Relationship Id="rId13" Target="../media/image28.pn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svg" Type="http://schemas.openxmlformats.org/officeDocument/2006/relationships/image"/><Relationship Id="rId12" Target="../media/image39.png" Type="http://schemas.openxmlformats.org/officeDocument/2006/relationships/image"/><Relationship Id="rId13" Target="../media/image40.svg" Type="http://schemas.openxmlformats.org/officeDocument/2006/relationships/image"/><Relationship Id="rId14" Target="../media/image41.png" Type="http://schemas.openxmlformats.org/officeDocument/2006/relationships/image"/><Relationship Id="rId15" Target="../media/image42.svg" Type="http://schemas.openxmlformats.org/officeDocument/2006/relationships/image"/><Relationship Id="rId16" Target="../media/image43.png" Type="http://schemas.openxmlformats.org/officeDocument/2006/relationships/image"/><Relationship Id="rId17" Target="../media/image44.svg" Type="http://schemas.openxmlformats.org/officeDocument/2006/relationships/image"/><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sv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svg" Type="http://schemas.openxmlformats.org/officeDocument/2006/relationships/image"/><Relationship Id="rId4" Target="../media/image57.png" Type="http://schemas.openxmlformats.org/officeDocument/2006/relationships/image"/><Relationship Id="rId5" Target="../media/image58.png" Type="http://schemas.openxmlformats.org/officeDocument/2006/relationships/image"/><Relationship Id="rId6" Target="../media/image59.png" Type="http://schemas.openxmlformats.org/officeDocument/2006/relationships/image"/><Relationship Id="rId7" Target="../media/image6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7.png" Type="http://schemas.openxmlformats.org/officeDocument/2006/relationships/image"/><Relationship Id="rId2" Target="../media/image15.png" Type="http://schemas.openxmlformats.org/officeDocument/2006/relationships/image"/><Relationship Id="rId3" Target="../media/image16.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63.png" Type="http://schemas.openxmlformats.org/officeDocument/2006/relationships/image"/><Relationship Id="rId7" Target="../media/image64.svg" Type="http://schemas.openxmlformats.org/officeDocument/2006/relationships/image"/><Relationship Id="rId8" Target="../media/image65.png" Type="http://schemas.openxmlformats.org/officeDocument/2006/relationships/image"/><Relationship Id="rId9" Target="../media/image66.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 Id="rId3" Target="../media/image69.svg" Type="http://schemas.openxmlformats.org/officeDocument/2006/relationships/image"/><Relationship Id="rId4" Target="../media/image70.png" Type="http://schemas.openxmlformats.org/officeDocument/2006/relationships/image"/><Relationship Id="rId5" Target="../media/image71.svg" Type="http://schemas.openxmlformats.org/officeDocument/2006/relationships/image"/><Relationship Id="rId6" Target="../media/image72.png" Type="http://schemas.openxmlformats.org/officeDocument/2006/relationships/image"/><Relationship Id="rId7" Target="../media/image73.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6.png" Type="http://schemas.openxmlformats.org/officeDocument/2006/relationships/image"/><Relationship Id="rId2" Target="../media/image68.png" Type="http://schemas.openxmlformats.org/officeDocument/2006/relationships/image"/><Relationship Id="rId3" Target="../media/image69.svg" Type="http://schemas.openxmlformats.org/officeDocument/2006/relationships/image"/><Relationship Id="rId4" Target="../media/image70.png" Type="http://schemas.openxmlformats.org/officeDocument/2006/relationships/image"/><Relationship Id="rId5" Target="../media/image71.svg" Type="http://schemas.openxmlformats.org/officeDocument/2006/relationships/image"/><Relationship Id="rId6" Target="../media/image72.png" Type="http://schemas.openxmlformats.org/officeDocument/2006/relationships/image"/><Relationship Id="rId7" Target="../media/image73.svg" Type="http://schemas.openxmlformats.org/officeDocument/2006/relationships/image"/><Relationship Id="rId8" Target="../media/image74.png" Type="http://schemas.openxmlformats.org/officeDocument/2006/relationships/image"/><Relationship Id="rId9" Target="../media/image7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14580789" y="0"/>
            <a:ext cx="4701724" cy="2222633"/>
          </a:xfrm>
          <a:custGeom>
            <a:avLst/>
            <a:gdLst/>
            <a:ahLst/>
            <a:cxnLst/>
            <a:rect r="r" b="b" t="t" l="l"/>
            <a:pathLst>
              <a:path h="2222633" w="4701724">
                <a:moveTo>
                  <a:pt x="0" y="0"/>
                </a:moveTo>
                <a:lnTo>
                  <a:pt x="4701724" y="0"/>
                </a:lnTo>
                <a:lnTo>
                  <a:pt x="4701724" y="2222633"/>
                </a:lnTo>
                <a:lnTo>
                  <a:pt x="0" y="2222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188515" y="6343072"/>
            <a:ext cx="8431059" cy="950410"/>
          </a:xfrm>
          <a:custGeom>
            <a:avLst/>
            <a:gdLst/>
            <a:ahLst/>
            <a:cxnLst/>
            <a:rect r="r" b="b" t="t" l="l"/>
            <a:pathLst>
              <a:path h="950410" w="8431059">
                <a:moveTo>
                  <a:pt x="0" y="0"/>
                </a:moveTo>
                <a:lnTo>
                  <a:pt x="8431059" y="0"/>
                </a:lnTo>
                <a:lnTo>
                  <a:pt x="8431059" y="950410"/>
                </a:lnTo>
                <a:lnTo>
                  <a:pt x="0" y="950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154514" y="7705582"/>
            <a:ext cx="3978971" cy="1273271"/>
          </a:xfrm>
          <a:custGeom>
            <a:avLst/>
            <a:gdLst/>
            <a:ahLst/>
            <a:cxnLst/>
            <a:rect r="r" b="b" t="t" l="l"/>
            <a:pathLst>
              <a:path h="1273271" w="3978971">
                <a:moveTo>
                  <a:pt x="0" y="0"/>
                </a:moveTo>
                <a:lnTo>
                  <a:pt x="3978972" y="0"/>
                </a:lnTo>
                <a:lnTo>
                  <a:pt x="3978972" y="1273271"/>
                </a:lnTo>
                <a:lnTo>
                  <a:pt x="0" y="12732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4423086">
            <a:off x="166746" y="-4626437"/>
            <a:ext cx="5323671" cy="7857779"/>
          </a:xfrm>
          <a:custGeom>
            <a:avLst/>
            <a:gdLst/>
            <a:ahLst/>
            <a:cxnLst/>
            <a:rect r="r" b="b" t="t" l="l"/>
            <a:pathLst>
              <a:path h="7857779" w="5323671">
                <a:moveTo>
                  <a:pt x="0" y="0"/>
                </a:moveTo>
                <a:lnTo>
                  <a:pt x="5323671" y="0"/>
                </a:lnTo>
                <a:lnTo>
                  <a:pt x="5323671" y="7857780"/>
                </a:lnTo>
                <a:lnTo>
                  <a:pt x="0" y="78577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4124406" y="7950069"/>
            <a:ext cx="5614490" cy="4130953"/>
          </a:xfrm>
          <a:custGeom>
            <a:avLst/>
            <a:gdLst/>
            <a:ahLst/>
            <a:cxnLst/>
            <a:rect r="r" b="b" t="t" l="l"/>
            <a:pathLst>
              <a:path h="4130953" w="5614490">
                <a:moveTo>
                  <a:pt x="0" y="0"/>
                </a:moveTo>
                <a:lnTo>
                  <a:pt x="5614490" y="0"/>
                </a:lnTo>
                <a:lnTo>
                  <a:pt x="5614490" y="4130953"/>
                </a:lnTo>
                <a:lnTo>
                  <a:pt x="0" y="413095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8897882">
            <a:off x="15681947" y="7636750"/>
            <a:ext cx="3154705" cy="2291105"/>
          </a:xfrm>
          <a:custGeom>
            <a:avLst/>
            <a:gdLst/>
            <a:ahLst/>
            <a:cxnLst/>
            <a:rect r="r" b="b" t="t" l="l"/>
            <a:pathLst>
              <a:path h="2291105" w="3154705">
                <a:moveTo>
                  <a:pt x="0" y="0"/>
                </a:moveTo>
                <a:lnTo>
                  <a:pt x="3154706" y="0"/>
                </a:lnTo>
                <a:lnTo>
                  <a:pt x="3154706" y="2291105"/>
                </a:lnTo>
                <a:lnTo>
                  <a:pt x="0" y="229110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689017" y="6978775"/>
            <a:ext cx="5181796" cy="5106425"/>
          </a:xfrm>
          <a:custGeom>
            <a:avLst/>
            <a:gdLst/>
            <a:ahLst/>
            <a:cxnLst/>
            <a:rect r="r" b="b" t="t" l="l"/>
            <a:pathLst>
              <a:path h="5106425" w="5181796">
                <a:moveTo>
                  <a:pt x="0" y="0"/>
                </a:moveTo>
                <a:lnTo>
                  <a:pt x="5181796" y="0"/>
                </a:lnTo>
                <a:lnTo>
                  <a:pt x="5181796" y="5106424"/>
                </a:lnTo>
                <a:lnTo>
                  <a:pt x="0" y="510642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9" id="9"/>
          <p:cNvSpPr txBox="true"/>
          <p:nvPr/>
        </p:nvSpPr>
        <p:spPr>
          <a:xfrm rot="0">
            <a:off x="368840" y="2338127"/>
            <a:ext cx="17550320" cy="3195319"/>
          </a:xfrm>
          <a:prstGeom prst="rect">
            <a:avLst/>
          </a:prstGeom>
        </p:spPr>
        <p:txBody>
          <a:bodyPr anchor="t" rtlCol="false" tIns="0" lIns="0" bIns="0" rIns="0">
            <a:spAutoFit/>
          </a:bodyPr>
          <a:lstStyle/>
          <a:p>
            <a:pPr algn="ctr">
              <a:lnSpc>
                <a:spcPts val="12880"/>
              </a:lnSpc>
            </a:pPr>
            <a:r>
              <a:rPr lang="en-US" sz="9200">
                <a:solidFill>
                  <a:srgbClr val="000000"/>
                </a:solidFill>
                <a:latin typeface="Paytone One"/>
              </a:rPr>
              <a:t>Thiết kế phần mềm dựa trên mã nguồn mở</a:t>
            </a:r>
          </a:p>
        </p:txBody>
      </p:sp>
      <p:sp>
        <p:nvSpPr>
          <p:cNvPr name="TextBox 10" id="10"/>
          <p:cNvSpPr txBox="true"/>
          <p:nvPr/>
        </p:nvSpPr>
        <p:spPr>
          <a:xfrm rot="0">
            <a:off x="5717181" y="6396637"/>
            <a:ext cx="7373727" cy="748030"/>
          </a:xfrm>
          <a:prstGeom prst="rect">
            <a:avLst/>
          </a:prstGeom>
        </p:spPr>
        <p:txBody>
          <a:bodyPr anchor="t" rtlCol="false" tIns="0" lIns="0" bIns="0" rIns="0">
            <a:spAutoFit/>
          </a:bodyPr>
          <a:lstStyle/>
          <a:p>
            <a:pPr algn="ctr">
              <a:lnSpc>
                <a:spcPts val="6019"/>
              </a:lnSpc>
            </a:pPr>
            <a:r>
              <a:rPr lang="en-US" sz="4299">
                <a:solidFill>
                  <a:srgbClr val="000000"/>
                </a:solidFill>
                <a:latin typeface="Quicksand Medium"/>
              </a:rPr>
              <a:t>Presented by Group 7</a:t>
            </a:r>
          </a:p>
        </p:txBody>
      </p:sp>
      <p:sp>
        <p:nvSpPr>
          <p:cNvPr name="Freeform 11" id="11"/>
          <p:cNvSpPr/>
          <p:nvPr/>
        </p:nvSpPr>
        <p:spPr>
          <a:xfrm flipH="false" flipV="false" rot="4423086">
            <a:off x="-24920" y="-4936755"/>
            <a:ext cx="5323671" cy="7857779"/>
          </a:xfrm>
          <a:custGeom>
            <a:avLst/>
            <a:gdLst/>
            <a:ahLst/>
            <a:cxnLst/>
            <a:rect r="r" b="b" t="t" l="l"/>
            <a:pathLst>
              <a:path h="7857779" w="5323671">
                <a:moveTo>
                  <a:pt x="0" y="0"/>
                </a:moveTo>
                <a:lnTo>
                  <a:pt x="5323671" y="0"/>
                </a:lnTo>
                <a:lnTo>
                  <a:pt x="5323671" y="7857779"/>
                </a:lnTo>
                <a:lnTo>
                  <a:pt x="0" y="785777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12204763" y="6856469"/>
            <a:ext cx="7990040" cy="7200900"/>
          </a:xfrm>
          <a:custGeom>
            <a:avLst/>
            <a:gdLst/>
            <a:ahLst/>
            <a:cxnLst/>
            <a:rect r="r" b="b" t="t" l="l"/>
            <a:pathLst>
              <a:path h="7200900" w="7990040">
                <a:moveTo>
                  <a:pt x="0" y="0"/>
                </a:moveTo>
                <a:lnTo>
                  <a:pt x="7990040" y="0"/>
                </a:lnTo>
                <a:lnTo>
                  <a:pt x="7990040" y="7200900"/>
                </a:lnTo>
                <a:lnTo>
                  <a:pt x="0" y="7200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20999" y="-1372614"/>
            <a:ext cx="7315200" cy="2469762"/>
          </a:xfrm>
          <a:custGeom>
            <a:avLst/>
            <a:gdLst/>
            <a:ahLst/>
            <a:cxnLst/>
            <a:rect r="r" b="b" t="t" l="l"/>
            <a:pathLst>
              <a:path h="2469762" w="7315200">
                <a:moveTo>
                  <a:pt x="0" y="0"/>
                </a:moveTo>
                <a:lnTo>
                  <a:pt x="7315200" y="0"/>
                </a:lnTo>
                <a:lnTo>
                  <a:pt x="7315200" y="2469762"/>
                </a:lnTo>
                <a:lnTo>
                  <a:pt x="0" y="24697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0" y="9119209"/>
            <a:ext cx="2687386" cy="2335582"/>
          </a:xfrm>
          <a:custGeom>
            <a:avLst/>
            <a:gdLst/>
            <a:ahLst/>
            <a:cxnLst/>
            <a:rect r="r" b="b" t="t" l="l"/>
            <a:pathLst>
              <a:path h="2335582" w="2687386">
                <a:moveTo>
                  <a:pt x="0" y="0"/>
                </a:moveTo>
                <a:lnTo>
                  <a:pt x="2687386" y="0"/>
                </a:lnTo>
                <a:lnTo>
                  <a:pt x="2687386" y="2335582"/>
                </a:lnTo>
                <a:lnTo>
                  <a:pt x="0" y="23355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0" y="111829"/>
            <a:ext cx="18288000" cy="1038225"/>
          </a:xfrm>
          <a:prstGeom prst="rect">
            <a:avLst/>
          </a:prstGeom>
        </p:spPr>
        <p:txBody>
          <a:bodyPr anchor="t" rtlCol="false" tIns="0" lIns="0" bIns="0" rIns="0">
            <a:spAutoFit/>
          </a:bodyPr>
          <a:lstStyle/>
          <a:p>
            <a:pPr algn="ctr">
              <a:lnSpc>
                <a:spcPts val="8400"/>
              </a:lnSpc>
            </a:pPr>
            <a:r>
              <a:rPr lang="en-US" sz="6000">
                <a:solidFill>
                  <a:srgbClr val="000000"/>
                </a:solidFill>
                <a:latin typeface="Paytone One Bold"/>
              </a:rPr>
              <a:t>4. Một số hàm OpenCV dùng trong xử lý ảnh</a:t>
            </a:r>
          </a:p>
        </p:txBody>
      </p:sp>
      <p:sp>
        <p:nvSpPr>
          <p:cNvPr name="TextBox 6" id="6"/>
          <p:cNvSpPr txBox="true"/>
          <p:nvPr/>
        </p:nvSpPr>
        <p:spPr>
          <a:xfrm rot="0">
            <a:off x="1028700" y="2755379"/>
            <a:ext cx="2967395" cy="632460"/>
          </a:xfrm>
          <a:prstGeom prst="rect">
            <a:avLst/>
          </a:prstGeom>
        </p:spPr>
        <p:txBody>
          <a:bodyPr anchor="t" rtlCol="false" tIns="0" lIns="0" bIns="0" rIns="0">
            <a:spAutoFit/>
          </a:bodyPr>
          <a:lstStyle/>
          <a:p>
            <a:pPr algn="ctr">
              <a:lnSpc>
                <a:spcPts val="5040"/>
              </a:lnSpc>
            </a:pPr>
            <a:r>
              <a:rPr lang="en-US" sz="3600">
                <a:solidFill>
                  <a:srgbClr val="128DFF"/>
                </a:solidFill>
                <a:latin typeface="DejaVu Serif Bold"/>
              </a:rPr>
              <a:t>cv2.resize()</a:t>
            </a:r>
          </a:p>
        </p:txBody>
      </p:sp>
      <p:sp>
        <p:nvSpPr>
          <p:cNvPr name="TextBox 7" id="7"/>
          <p:cNvSpPr txBox="true"/>
          <p:nvPr/>
        </p:nvSpPr>
        <p:spPr>
          <a:xfrm rot="0">
            <a:off x="4130063" y="2755578"/>
            <a:ext cx="8337580" cy="580390"/>
          </a:xfrm>
          <a:prstGeom prst="rect">
            <a:avLst/>
          </a:prstGeom>
        </p:spPr>
        <p:txBody>
          <a:bodyPr anchor="t" rtlCol="false" tIns="0" lIns="0" bIns="0" rIns="0">
            <a:spAutoFit/>
          </a:bodyPr>
          <a:lstStyle/>
          <a:p>
            <a:pPr algn="just">
              <a:lnSpc>
                <a:spcPts val="4759"/>
              </a:lnSpc>
            </a:pPr>
            <a:r>
              <a:rPr lang="en-US" sz="3399">
                <a:solidFill>
                  <a:srgbClr val="000000"/>
                </a:solidFill>
                <a:latin typeface="Quicksand Bold"/>
              </a:rPr>
              <a:t>: Thay đổi kích thước hình ảnh</a:t>
            </a:r>
          </a:p>
        </p:txBody>
      </p:sp>
      <p:sp>
        <p:nvSpPr>
          <p:cNvPr name="TextBox 8" id="8"/>
          <p:cNvSpPr txBox="true"/>
          <p:nvPr/>
        </p:nvSpPr>
        <p:spPr>
          <a:xfrm rot="0">
            <a:off x="-576842" y="1230109"/>
            <a:ext cx="8673964" cy="896620"/>
          </a:xfrm>
          <a:prstGeom prst="rect">
            <a:avLst/>
          </a:prstGeom>
        </p:spPr>
        <p:txBody>
          <a:bodyPr anchor="t" rtlCol="false" tIns="0" lIns="0" bIns="0" rIns="0">
            <a:spAutoFit/>
          </a:bodyPr>
          <a:lstStyle/>
          <a:p>
            <a:pPr algn="ctr">
              <a:lnSpc>
                <a:spcPts val="7279"/>
              </a:lnSpc>
            </a:pPr>
            <a:r>
              <a:rPr lang="en-US" sz="5199">
                <a:solidFill>
                  <a:srgbClr val="000000"/>
                </a:solidFill>
                <a:latin typeface="Quicksand Bold"/>
              </a:rPr>
              <a:t>Các hàm xử lý ảnh</a:t>
            </a:r>
          </a:p>
        </p:txBody>
      </p:sp>
      <p:sp>
        <p:nvSpPr>
          <p:cNvPr name="TextBox 9" id="9"/>
          <p:cNvSpPr txBox="true"/>
          <p:nvPr/>
        </p:nvSpPr>
        <p:spPr>
          <a:xfrm rot="0">
            <a:off x="1028700" y="4012243"/>
            <a:ext cx="3597593" cy="632460"/>
          </a:xfrm>
          <a:prstGeom prst="rect">
            <a:avLst/>
          </a:prstGeom>
        </p:spPr>
        <p:txBody>
          <a:bodyPr anchor="t" rtlCol="false" tIns="0" lIns="0" bIns="0" rIns="0">
            <a:spAutoFit/>
          </a:bodyPr>
          <a:lstStyle/>
          <a:p>
            <a:pPr algn="ctr">
              <a:lnSpc>
                <a:spcPts val="5040"/>
              </a:lnSpc>
            </a:pPr>
            <a:r>
              <a:rPr lang="en-US" sz="3600">
                <a:solidFill>
                  <a:srgbClr val="128DFF"/>
                </a:solidFill>
                <a:latin typeface="DejaVu Serif Bold"/>
              </a:rPr>
              <a:t>cv2.cvtColor()</a:t>
            </a:r>
          </a:p>
        </p:txBody>
      </p:sp>
      <p:sp>
        <p:nvSpPr>
          <p:cNvPr name="TextBox 10" id="10"/>
          <p:cNvSpPr txBox="true"/>
          <p:nvPr/>
        </p:nvSpPr>
        <p:spPr>
          <a:xfrm rot="0">
            <a:off x="4782929" y="4012243"/>
            <a:ext cx="8337580" cy="1180465"/>
          </a:xfrm>
          <a:prstGeom prst="rect">
            <a:avLst/>
          </a:prstGeom>
        </p:spPr>
        <p:txBody>
          <a:bodyPr anchor="t" rtlCol="false" tIns="0" lIns="0" bIns="0" rIns="0">
            <a:spAutoFit/>
          </a:bodyPr>
          <a:lstStyle/>
          <a:p>
            <a:pPr algn="just">
              <a:lnSpc>
                <a:spcPts val="4759"/>
              </a:lnSpc>
            </a:pPr>
            <a:r>
              <a:rPr lang="en-US" sz="3399">
                <a:solidFill>
                  <a:srgbClr val="000000"/>
                </a:solidFill>
                <a:latin typeface="Quicksand Bold"/>
              </a:rPr>
              <a:t>: Hàm chuyển màu. Ví dụ chuyển sang      thang độ xám, BGR to RGB</a:t>
            </a:r>
          </a:p>
        </p:txBody>
      </p:sp>
      <p:sp>
        <p:nvSpPr>
          <p:cNvPr name="TextBox 11" id="11"/>
          <p:cNvSpPr txBox="true"/>
          <p:nvPr/>
        </p:nvSpPr>
        <p:spPr>
          <a:xfrm rot="0">
            <a:off x="624912" y="5556881"/>
            <a:ext cx="7673940" cy="632460"/>
          </a:xfrm>
          <a:prstGeom prst="rect">
            <a:avLst/>
          </a:prstGeom>
        </p:spPr>
        <p:txBody>
          <a:bodyPr anchor="t" rtlCol="false" tIns="0" lIns="0" bIns="0" rIns="0">
            <a:spAutoFit/>
          </a:bodyPr>
          <a:lstStyle/>
          <a:p>
            <a:pPr algn="ctr">
              <a:lnSpc>
                <a:spcPts val="5040"/>
              </a:lnSpc>
            </a:pPr>
            <a:r>
              <a:rPr lang="en-US" sz="3600">
                <a:solidFill>
                  <a:srgbClr val="128DFF"/>
                </a:solidFill>
                <a:latin typeface="DejaVu Serif Bold"/>
              </a:rPr>
              <a:t>cv2.getRotationMatrix2D()</a:t>
            </a:r>
          </a:p>
        </p:txBody>
      </p:sp>
      <p:sp>
        <p:nvSpPr>
          <p:cNvPr name="TextBox 12" id="12"/>
          <p:cNvSpPr txBox="true"/>
          <p:nvPr/>
        </p:nvSpPr>
        <p:spPr>
          <a:xfrm rot="0">
            <a:off x="8035973" y="5608951"/>
            <a:ext cx="8337580" cy="580390"/>
          </a:xfrm>
          <a:prstGeom prst="rect">
            <a:avLst/>
          </a:prstGeom>
        </p:spPr>
        <p:txBody>
          <a:bodyPr anchor="t" rtlCol="false" tIns="0" lIns="0" bIns="0" rIns="0">
            <a:spAutoFit/>
          </a:bodyPr>
          <a:lstStyle/>
          <a:p>
            <a:pPr algn="just">
              <a:lnSpc>
                <a:spcPts val="4759"/>
              </a:lnSpc>
            </a:pPr>
            <a:r>
              <a:rPr lang="en-US" sz="3399">
                <a:solidFill>
                  <a:srgbClr val="000000"/>
                </a:solidFill>
                <a:latin typeface="Quicksand Bold"/>
              </a:rPr>
              <a:t>: Hàm tạo ma trận xoay cho hình ảnh</a:t>
            </a:r>
          </a:p>
        </p:txBody>
      </p:sp>
      <p:sp>
        <p:nvSpPr>
          <p:cNvPr name="TextBox 13" id="13"/>
          <p:cNvSpPr txBox="true"/>
          <p:nvPr/>
        </p:nvSpPr>
        <p:spPr>
          <a:xfrm rot="0">
            <a:off x="-576842" y="7103741"/>
            <a:ext cx="7673940" cy="632460"/>
          </a:xfrm>
          <a:prstGeom prst="rect">
            <a:avLst/>
          </a:prstGeom>
        </p:spPr>
        <p:txBody>
          <a:bodyPr anchor="t" rtlCol="false" tIns="0" lIns="0" bIns="0" rIns="0">
            <a:spAutoFit/>
          </a:bodyPr>
          <a:lstStyle/>
          <a:p>
            <a:pPr algn="ctr">
              <a:lnSpc>
                <a:spcPts val="5040"/>
              </a:lnSpc>
            </a:pPr>
            <a:r>
              <a:rPr lang="en-US" sz="3600">
                <a:solidFill>
                  <a:srgbClr val="128DFF"/>
                </a:solidFill>
                <a:latin typeface="DejaVu Serif Bold"/>
              </a:rPr>
              <a:t>cv2.warpAffine()</a:t>
            </a:r>
          </a:p>
        </p:txBody>
      </p:sp>
      <p:sp>
        <p:nvSpPr>
          <p:cNvPr name="TextBox 14" id="14"/>
          <p:cNvSpPr txBox="true"/>
          <p:nvPr/>
        </p:nvSpPr>
        <p:spPr>
          <a:xfrm rot="0">
            <a:off x="5494201" y="7139618"/>
            <a:ext cx="8337580" cy="1180465"/>
          </a:xfrm>
          <a:prstGeom prst="rect">
            <a:avLst/>
          </a:prstGeom>
        </p:spPr>
        <p:txBody>
          <a:bodyPr anchor="t" rtlCol="false" tIns="0" lIns="0" bIns="0" rIns="0">
            <a:spAutoFit/>
          </a:bodyPr>
          <a:lstStyle/>
          <a:p>
            <a:pPr algn="just">
              <a:lnSpc>
                <a:spcPts val="4759"/>
              </a:lnSpc>
            </a:pPr>
            <a:r>
              <a:rPr lang="en-US" sz="3399">
                <a:solidFill>
                  <a:srgbClr val="000000"/>
                </a:solidFill>
                <a:latin typeface="Quicksand Bold"/>
              </a:rPr>
              <a:t>: Được sử dụng để áp dụng ma trận chuyển đổi cho hình ảnh</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12204763" y="6856469"/>
            <a:ext cx="7990040" cy="7200900"/>
          </a:xfrm>
          <a:custGeom>
            <a:avLst/>
            <a:gdLst/>
            <a:ahLst/>
            <a:cxnLst/>
            <a:rect r="r" b="b" t="t" l="l"/>
            <a:pathLst>
              <a:path h="7200900" w="7990040">
                <a:moveTo>
                  <a:pt x="0" y="0"/>
                </a:moveTo>
                <a:lnTo>
                  <a:pt x="7990040" y="0"/>
                </a:lnTo>
                <a:lnTo>
                  <a:pt x="7990040" y="7200900"/>
                </a:lnTo>
                <a:lnTo>
                  <a:pt x="0" y="7200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20999" y="-1372614"/>
            <a:ext cx="7315200" cy="2469762"/>
          </a:xfrm>
          <a:custGeom>
            <a:avLst/>
            <a:gdLst/>
            <a:ahLst/>
            <a:cxnLst/>
            <a:rect r="r" b="b" t="t" l="l"/>
            <a:pathLst>
              <a:path h="2469762" w="7315200">
                <a:moveTo>
                  <a:pt x="0" y="0"/>
                </a:moveTo>
                <a:lnTo>
                  <a:pt x="7315200" y="0"/>
                </a:lnTo>
                <a:lnTo>
                  <a:pt x="7315200" y="2469762"/>
                </a:lnTo>
                <a:lnTo>
                  <a:pt x="0" y="24697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0" y="9119209"/>
            <a:ext cx="2687386" cy="2335582"/>
          </a:xfrm>
          <a:custGeom>
            <a:avLst/>
            <a:gdLst/>
            <a:ahLst/>
            <a:cxnLst/>
            <a:rect r="r" b="b" t="t" l="l"/>
            <a:pathLst>
              <a:path h="2335582" w="2687386">
                <a:moveTo>
                  <a:pt x="0" y="0"/>
                </a:moveTo>
                <a:lnTo>
                  <a:pt x="2687386" y="0"/>
                </a:lnTo>
                <a:lnTo>
                  <a:pt x="2687386" y="2335582"/>
                </a:lnTo>
                <a:lnTo>
                  <a:pt x="0" y="23355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0" y="111829"/>
            <a:ext cx="18288000" cy="1038225"/>
          </a:xfrm>
          <a:prstGeom prst="rect">
            <a:avLst/>
          </a:prstGeom>
        </p:spPr>
        <p:txBody>
          <a:bodyPr anchor="t" rtlCol="false" tIns="0" lIns="0" bIns="0" rIns="0">
            <a:spAutoFit/>
          </a:bodyPr>
          <a:lstStyle/>
          <a:p>
            <a:pPr algn="ctr">
              <a:lnSpc>
                <a:spcPts val="8400"/>
              </a:lnSpc>
            </a:pPr>
            <a:r>
              <a:rPr lang="en-US" sz="6000">
                <a:solidFill>
                  <a:srgbClr val="000000"/>
                </a:solidFill>
                <a:latin typeface="Paytone One Bold"/>
              </a:rPr>
              <a:t>4. Một số hàm OpenCV dùng trong xử lý ảnh</a:t>
            </a:r>
          </a:p>
        </p:txBody>
      </p:sp>
      <p:sp>
        <p:nvSpPr>
          <p:cNvPr name="TextBox 6" id="6"/>
          <p:cNvSpPr txBox="true"/>
          <p:nvPr/>
        </p:nvSpPr>
        <p:spPr>
          <a:xfrm rot="0">
            <a:off x="1836601" y="2753451"/>
            <a:ext cx="2424708" cy="632460"/>
          </a:xfrm>
          <a:prstGeom prst="rect">
            <a:avLst/>
          </a:prstGeom>
        </p:spPr>
        <p:txBody>
          <a:bodyPr anchor="t" rtlCol="false" tIns="0" lIns="0" bIns="0" rIns="0">
            <a:spAutoFit/>
          </a:bodyPr>
          <a:lstStyle/>
          <a:p>
            <a:pPr algn="ctr">
              <a:lnSpc>
                <a:spcPts val="5040"/>
              </a:lnSpc>
            </a:pPr>
            <a:r>
              <a:rPr lang="en-US" sz="3600">
                <a:solidFill>
                  <a:srgbClr val="128DFF"/>
                </a:solidFill>
                <a:latin typeface="DejaVu Serif Bold"/>
              </a:rPr>
              <a:t>cv2.line()</a:t>
            </a:r>
          </a:p>
        </p:txBody>
      </p:sp>
      <p:sp>
        <p:nvSpPr>
          <p:cNvPr name="TextBox 7" id="7"/>
          <p:cNvSpPr txBox="true"/>
          <p:nvPr/>
        </p:nvSpPr>
        <p:spPr>
          <a:xfrm rot="0">
            <a:off x="5165348" y="2829651"/>
            <a:ext cx="8337580" cy="580390"/>
          </a:xfrm>
          <a:prstGeom prst="rect">
            <a:avLst/>
          </a:prstGeom>
        </p:spPr>
        <p:txBody>
          <a:bodyPr anchor="t" rtlCol="false" tIns="0" lIns="0" bIns="0" rIns="0">
            <a:spAutoFit/>
          </a:bodyPr>
          <a:lstStyle/>
          <a:p>
            <a:pPr algn="just">
              <a:lnSpc>
                <a:spcPts val="4759"/>
              </a:lnSpc>
            </a:pPr>
            <a:r>
              <a:rPr lang="en-US" sz="3399">
                <a:solidFill>
                  <a:srgbClr val="000000"/>
                </a:solidFill>
                <a:latin typeface="Quicksand Bold"/>
              </a:rPr>
              <a:t>Hàm vẽ các đường thẳng trên hình ảnh.</a:t>
            </a:r>
          </a:p>
        </p:txBody>
      </p:sp>
      <p:sp>
        <p:nvSpPr>
          <p:cNvPr name="TextBox 8" id="8"/>
          <p:cNvSpPr txBox="true"/>
          <p:nvPr/>
        </p:nvSpPr>
        <p:spPr>
          <a:xfrm rot="0">
            <a:off x="-2908246" y="1494881"/>
            <a:ext cx="13601157" cy="896620"/>
          </a:xfrm>
          <a:prstGeom prst="rect">
            <a:avLst/>
          </a:prstGeom>
        </p:spPr>
        <p:txBody>
          <a:bodyPr anchor="t" rtlCol="false" tIns="0" lIns="0" bIns="0" rIns="0">
            <a:spAutoFit/>
          </a:bodyPr>
          <a:lstStyle/>
          <a:p>
            <a:pPr algn="ctr">
              <a:lnSpc>
                <a:spcPts val="7279"/>
              </a:lnSpc>
            </a:pPr>
            <a:r>
              <a:rPr lang="en-US" sz="5199">
                <a:solidFill>
                  <a:srgbClr val="000000"/>
                </a:solidFill>
                <a:latin typeface="Quicksand Bold"/>
              </a:rPr>
              <a:t>Drawing Functions</a:t>
            </a:r>
          </a:p>
        </p:txBody>
      </p:sp>
      <p:sp>
        <p:nvSpPr>
          <p:cNvPr name="TextBox 9" id="9"/>
          <p:cNvSpPr txBox="true"/>
          <p:nvPr/>
        </p:nvSpPr>
        <p:spPr>
          <a:xfrm rot="0">
            <a:off x="1836601" y="4105870"/>
            <a:ext cx="3133963" cy="632460"/>
          </a:xfrm>
          <a:prstGeom prst="rect">
            <a:avLst/>
          </a:prstGeom>
        </p:spPr>
        <p:txBody>
          <a:bodyPr anchor="t" rtlCol="false" tIns="0" lIns="0" bIns="0" rIns="0">
            <a:spAutoFit/>
          </a:bodyPr>
          <a:lstStyle/>
          <a:p>
            <a:pPr algn="ctr">
              <a:lnSpc>
                <a:spcPts val="5040"/>
              </a:lnSpc>
            </a:pPr>
            <a:r>
              <a:rPr lang="en-US" sz="3600">
                <a:solidFill>
                  <a:srgbClr val="128DFF"/>
                </a:solidFill>
                <a:latin typeface="DejaVu Serif Bold"/>
              </a:rPr>
              <a:t>cv2.ellipse()</a:t>
            </a:r>
          </a:p>
        </p:txBody>
      </p:sp>
      <p:sp>
        <p:nvSpPr>
          <p:cNvPr name="TextBox 10" id="10"/>
          <p:cNvSpPr txBox="true"/>
          <p:nvPr/>
        </p:nvSpPr>
        <p:spPr>
          <a:xfrm rot="0">
            <a:off x="5165348" y="4124920"/>
            <a:ext cx="8337580" cy="580390"/>
          </a:xfrm>
          <a:prstGeom prst="rect">
            <a:avLst/>
          </a:prstGeom>
        </p:spPr>
        <p:txBody>
          <a:bodyPr anchor="t" rtlCol="false" tIns="0" lIns="0" bIns="0" rIns="0">
            <a:spAutoFit/>
          </a:bodyPr>
          <a:lstStyle/>
          <a:p>
            <a:pPr algn="just">
              <a:lnSpc>
                <a:spcPts val="4759"/>
              </a:lnSpc>
            </a:pPr>
            <a:r>
              <a:rPr lang="en-US" sz="3399">
                <a:solidFill>
                  <a:srgbClr val="000000"/>
                </a:solidFill>
                <a:latin typeface="Quicksand Bold"/>
              </a:rPr>
              <a:t>Hàm vẽ hình elip trên hình ảnh.</a:t>
            </a:r>
          </a:p>
        </p:txBody>
      </p:sp>
      <p:sp>
        <p:nvSpPr>
          <p:cNvPr name="TextBox 11" id="11"/>
          <p:cNvSpPr txBox="true"/>
          <p:nvPr/>
        </p:nvSpPr>
        <p:spPr>
          <a:xfrm rot="0">
            <a:off x="1836601" y="5507315"/>
            <a:ext cx="2889885" cy="632460"/>
          </a:xfrm>
          <a:prstGeom prst="rect">
            <a:avLst/>
          </a:prstGeom>
        </p:spPr>
        <p:txBody>
          <a:bodyPr anchor="t" rtlCol="false" tIns="0" lIns="0" bIns="0" rIns="0">
            <a:spAutoFit/>
          </a:bodyPr>
          <a:lstStyle/>
          <a:p>
            <a:pPr algn="ctr">
              <a:lnSpc>
                <a:spcPts val="5040"/>
              </a:lnSpc>
            </a:pPr>
            <a:r>
              <a:rPr lang="en-US" sz="3600">
                <a:solidFill>
                  <a:srgbClr val="128DFF"/>
                </a:solidFill>
                <a:latin typeface="DejaVu Serif Bold"/>
              </a:rPr>
              <a:t>cv2.circle()</a:t>
            </a:r>
          </a:p>
        </p:txBody>
      </p:sp>
      <p:sp>
        <p:nvSpPr>
          <p:cNvPr name="TextBox 12" id="12"/>
          <p:cNvSpPr txBox="true"/>
          <p:nvPr/>
        </p:nvSpPr>
        <p:spPr>
          <a:xfrm rot="0">
            <a:off x="5165348" y="5542875"/>
            <a:ext cx="8337580" cy="580390"/>
          </a:xfrm>
          <a:prstGeom prst="rect">
            <a:avLst/>
          </a:prstGeom>
        </p:spPr>
        <p:txBody>
          <a:bodyPr anchor="t" rtlCol="false" tIns="0" lIns="0" bIns="0" rIns="0">
            <a:spAutoFit/>
          </a:bodyPr>
          <a:lstStyle/>
          <a:p>
            <a:pPr algn="just">
              <a:lnSpc>
                <a:spcPts val="4759"/>
              </a:lnSpc>
            </a:pPr>
            <a:r>
              <a:rPr lang="en-US" sz="3399">
                <a:solidFill>
                  <a:srgbClr val="000000"/>
                </a:solidFill>
                <a:latin typeface="Quicksand Bold"/>
              </a:rPr>
              <a:t>Hàm vẽ vòng tròn trên hình ảnh.</a:t>
            </a:r>
          </a:p>
        </p:txBody>
      </p:sp>
      <p:sp>
        <p:nvSpPr>
          <p:cNvPr name="TextBox 13" id="13"/>
          <p:cNvSpPr txBox="true"/>
          <p:nvPr/>
        </p:nvSpPr>
        <p:spPr>
          <a:xfrm rot="0">
            <a:off x="1836601" y="6818590"/>
            <a:ext cx="3888224" cy="632460"/>
          </a:xfrm>
          <a:prstGeom prst="rect">
            <a:avLst/>
          </a:prstGeom>
        </p:spPr>
        <p:txBody>
          <a:bodyPr anchor="t" rtlCol="false" tIns="0" lIns="0" bIns="0" rIns="0">
            <a:spAutoFit/>
          </a:bodyPr>
          <a:lstStyle/>
          <a:p>
            <a:pPr algn="ctr">
              <a:lnSpc>
                <a:spcPts val="5040"/>
              </a:lnSpc>
            </a:pPr>
            <a:r>
              <a:rPr lang="en-US" sz="3600">
                <a:solidFill>
                  <a:srgbClr val="128DFF"/>
                </a:solidFill>
                <a:latin typeface="DejaVu Serif Bold"/>
              </a:rPr>
              <a:t>cv2.rectangle()</a:t>
            </a:r>
          </a:p>
        </p:txBody>
      </p:sp>
      <p:sp>
        <p:nvSpPr>
          <p:cNvPr name="TextBox 14" id="14"/>
          <p:cNvSpPr txBox="true"/>
          <p:nvPr/>
        </p:nvSpPr>
        <p:spPr>
          <a:xfrm rot="0">
            <a:off x="6164947" y="6837640"/>
            <a:ext cx="8337580" cy="580390"/>
          </a:xfrm>
          <a:prstGeom prst="rect">
            <a:avLst/>
          </a:prstGeom>
        </p:spPr>
        <p:txBody>
          <a:bodyPr anchor="t" rtlCol="false" tIns="0" lIns="0" bIns="0" rIns="0">
            <a:spAutoFit/>
          </a:bodyPr>
          <a:lstStyle/>
          <a:p>
            <a:pPr algn="just">
              <a:lnSpc>
                <a:spcPts val="4759"/>
              </a:lnSpc>
            </a:pPr>
            <a:r>
              <a:rPr lang="en-US" sz="3399">
                <a:solidFill>
                  <a:srgbClr val="000000"/>
                </a:solidFill>
                <a:latin typeface="Quicksand Bold"/>
              </a:rPr>
              <a:t>Hàm vẽ hình chữ nhật trên hình ảnh.</a:t>
            </a:r>
          </a:p>
        </p:txBody>
      </p:sp>
      <p:sp>
        <p:nvSpPr>
          <p:cNvPr name="TextBox 15" id="15"/>
          <p:cNvSpPr txBox="true"/>
          <p:nvPr/>
        </p:nvSpPr>
        <p:spPr>
          <a:xfrm rot="0">
            <a:off x="1836601" y="8127325"/>
            <a:ext cx="3432215" cy="632460"/>
          </a:xfrm>
          <a:prstGeom prst="rect">
            <a:avLst/>
          </a:prstGeom>
        </p:spPr>
        <p:txBody>
          <a:bodyPr anchor="t" rtlCol="false" tIns="0" lIns="0" bIns="0" rIns="0">
            <a:spAutoFit/>
          </a:bodyPr>
          <a:lstStyle/>
          <a:p>
            <a:pPr algn="ctr">
              <a:lnSpc>
                <a:spcPts val="5040"/>
              </a:lnSpc>
            </a:pPr>
            <a:r>
              <a:rPr lang="en-US" sz="3600">
                <a:solidFill>
                  <a:srgbClr val="128DFF"/>
                </a:solidFill>
                <a:latin typeface="DejaVu Serif Bold"/>
              </a:rPr>
              <a:t>cv2.putText()</a:t>
            </a:r>
          </a:p>
        </p:txBody>
      </p:sp>
      <p:sp>
        <p:nvSpPr>
          <p:cNvPr name="TextBox 16" id="16"/>
          <p:cNvSpPr txBox="true"/>
          <p:nvPr/>
        </p:nvSpPr>
        <p:spPr>
          <a:xfrm rot="0">
            <a:off x="5724825" y="8132405"/>
            <a:ext cx="8337580" cy="580390"/>
          </a:xfrm>
          <a:prstGeom prst="rect">
            <a:avLst/>
          </a:prstGeom>
        </p:spPr>
        <p:txBody>
          <a:bodyPr anchor="t" rtlCol="false" tIns="0" lIns="0" bIns="0" rIns="0">
            <a:spAutoFit/>
          </a:bodyPr>
          <a:lstStyle/>
          <a:p>
            <a:pPr algn="just">
              <a:lnSpc>
                <a:spcPts val="4759"/>
              </a:lnSpc>
            </a:pPr>
            <a:r>
              <a:rPr lang="en-US" sz="3399">
                <a:solidFill>
                  <a:srgbClr val="000000"/>
                </a:solidFill>
                <a:latin typeface="Quicksand Bold"/>
              </a:rPr>
              <a:t>Hàm hiển thị văn bản trên hình ảnh.</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8196606">
            <a:off x="12485143" y="-5686488"/>
            <a:ext cx="7299575" cy="10774229"/>
          </a:xfrm>
          <a:custGeom>
            <a:avLst/>
            <a:gdLst/>
            <a:ahLst/>
            <a:cxnLst/>
            <a:rect r="r" b="b" t="t" l="l"/>
            <a:pathLst>
              <a:path h="10774229" w="7299575">
                <a:moveTo>
                  <a:pt x="0" y="0"/>
                </a:moveTo>
                <a:lnTo>
                  <a:pt x="7299576" y="0"/>
                </a:lnTo>
                <a:lnTo>
                  <a:pt x="7299576" y="10774229"/>
                </a:lnTo>
                <a:lnTo>
                  <a:pt x="0" y="10774229"/>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284660">
            <a:off x="247526" y="3175668"/>
            <a:ext cx="11189148" cy="16515269"/>
          </a:xfrm>
          <a:custGeom>
            <a:avLst/>
            <a:gdLst/>
            <a:ahLst/>
            <a:cxnLst/>
            <a:rect r="r" b="b" t="t" l="l"/>
            <a:pathLst>
              <a:path h="16515269" w="11189148">
                <a:moveTo>
                  <a:pt x="0" y="0"/>
                </a:moveTo>
                <a:lnTo>
                  <a:pt x="11189148" y="0"/>
                </a:lnTo>
                <a:lnTo>
                  <a:pt x="11189148" y="16515269"/>
                </a:lnTo>
                <a:lnTo>
                  <a:pt x="0" y="16515269"/>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2865098"/>
            <a:ext cx="7768467" cy="5593296"/>
          </a:xfrm>
          <a:custGeom>
            <a:avLst/>
            <a:gdLst/>
            <a:ahLst/>
            <a:cxnLst/>
            <a:rect r="r" b="b" t="t" l="l"/>
            <a:pathLst>
              <a:path h="5593296" w="7768467">
                <a:moveTo>
                  <a:pt x="0" y="0"/>
                </a:moveTo>
                <a:lnTo>
                  <a:pt x="7768467" y="0"/>
                </a:lnTo>
                <a:lnTo>
                  <a:pt x="7768467" y="5593296"/>
                </a:lnTo>
                <a:lnTo>
                  <a:pt x="0" y="55932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490833" y="2865098"/>
            <a:ext cx="7768467" cy="5593296"/>
          </a:xfrm>
          <a:custGeom>
            <a:avLst/>
            <a:gdLst/>
            <a:ahLst/>
            <a:cxnLst/>
            <a:rect r="r" b="b" t="t" l="l"/>
            <a:pathLst>
              <a:path h="5593296" w="7768467">
                <a:moveTo>
                  <a:pt x="0" y="0"/>
                </a:moveTo>
                <a:lnTo>
                  <a:pt x="7768467" y="0"/>
                </a:lnTo>
                <a:lnTo>
                  <a:pt x="7768467" y="5593296"/>
                </a:lnTo>
                <a:lnTo>
                  <a:pt x="0" y="55932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7013945" y="472689"/>
            <a:ext cx="4260111"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Paytone One Bold"/>
              </a:rPr>
              <a:t>5. Ví dụ</a:t>
            </a:r>
          </a:p>
        </p:txBody>
      </p:sp>
      <p:sp>
        <p:nvSpPr>
          <p:cNvPr name="TextBox 7" id="7"/>
          <p:cNvSpPr txBox="true"/>
          <p:nvPr/>
        </p:nvSpPr>
        <p:spPr>
          <a:xfrm rot="0">
            <a:off x="3728193" y="2953204"/>
            <a:ext cx="2113907" cy="545050"/>
          </a:xfrm>
          <a:prstGeom prst="rect">
            <a:avLst/>
          </a:prstGeom>
        </p:spPr>
        <p:txBody>
          <a:bodyPr anchor="t" rtlCol="false" tIns="0" lIns="0" bIns="0" rIns="0">
            <a:spAutoFit/>
          </a:bodyPr>
          <a:lstStyle/>
          <a:p>
            <a:pPr algn="ctr">
              <a:lnSpc>
                <a:spcPts val="4416"/>
              </a:lnSpc>
            </a:pPr>
            <a:r>
              <a:rPr lang="en-US" sz="3154">
                <a:solidFill>
                  <a:srgbClr val="000000"/>
                </a:solidFill>
                <a:latin typeface="Paytone One Bold"/>
              </a:rPr>
              <a:t>Result 1</a:t>
            </a:r>
          </a:p>
        </p:txBody>
      </p:sp>
      <p:sp>
        <p:nvSpPr>
          <p:cNvPr name="TextBox 8" id="8"/>
          <p:cNvSpPr txBox="true"/>
          <p:nvPr/>
        </p:nvSpPr>
        <p:spPr>
          <a:xfrm rot="0">
            <a:off x="12318113" y="2953204"/>
            <a:ext cx="2113907" cy="545050"/>
          </a:xfrm>
          <a:prstGeom prst="rect">
            <a:avLst/>
          </a:prstGeom>
        </p:spPr>
        <p:txBody>
          <a:bodyPr anchor="t" rtlCol="false" tIns="0" lIns="0" bIns="0" rIns="0">
            <a:spAutoFit/>
          </a:bodyPr>
          <a:lstStyle/>
          <a:p>
            <a:pPr algn="ctr">
              <a:lnSpc>
                <a:spcPts val="4416"/>
              </a:lnSpc>
            </a:pPr>
            <a:r>
              <a:rPr lang="en-US" sz="3154">
                <a:solidFill>
                  <a:srgbClr val="000000"/>
                </a:solidFill>
                <a:latin typeface="Paytone One Bold"/>
              </a:rPr>
              <a:t>Result 2</a:t>
            </a:r>
          </a:p>
        </p:txBody>
      </p:sp>
      <p:sp>
        <p:nvSpPr>
          <p:cNvPr name="TextBox 9" id="9"/>
          <p:cNvSpPr txBox="true"/>
          <p:nvPr/>
        </p:nvSpPr>
        <p:spPr>
          <a:xfrm rot="0">
            <a:off x="1518801" y="4199763"/>
            <a:ext cx="6788265" cy="3258472"/>
          </a:xfrm>
          <a:prstGeom prst="rect">
            <a:avLst/>
          </a:prstGeom>
        </p:spPr>
        <p:txBody>
          <a:bodyPr anchor="t" rtlCol="false" tIns="0" lIns="0" bIns="0" rIns="0">
            <a:spAutoFit/>
          </a:bodyPr>
          <a:lstStyle/>
          <a:p>
            <a:pPr>
              <a:lnSpc>
                <a:spcPts val="4329"/>
              </a:lnSpc>
            </a:pPr>
            <a:r>
              <a:rPr lang="en-US" sz="3092">
                <a:solidFill>
                  <a:srgbClr val="000000"/>
                </a:solidFill>
                <a:latin typeface="Quicksand Bold"/>
              </a:rPr>
              <a:t>Lorem ipsum dolor sit amet, consectetur adipisicing elit. Donec quis erat et quam iaculis faucibus at sit amet nibh. Vestibulum dignissim lectus in ligula rhoncus, et bibendum risus dictum. </a:t>
            </a:r>
          </a:p>
        </p:txBody>
      </p:sp>
      <p:sp>
        <p:nvSpPr>
          <p:cNvPr name="TextBox 10" id="10"/>
          <p:cNvSpPr txBox="true"/>
          <p:nvPr/>
        </p:nvSpPr>
        <p:spPr>
          <a:xfrm rot="0">
            <a:off x="9980934" y="4199763"/>
            <a:ext cx="6788265" cy="3258472"/>
          </a:xfrm>
          <a:prstGeom prst="rect">
            <a:avLst/>
          </a:prstGeom>
        </p:spPr>
        <p:txBody>
          <a:bodyPr anchor="t" rtlCol="false" tIns="0" lIns="0" bIns="0" rIns="0">
            <a:spAutoFit/>
          </a:bodyPr>
          <a:lstStyle/>
          <a:p>
            <a:pPr>
              <a:lnSpc>
                <a:spcPts val="4329"/>
              </a:lnSpc>
            </a:pPr>
            <a:r>
              <a:rPr lang="en-US" sz="3092">
                <a:solidFill>
                  <a:srgbClr val="000000"/>
                </a:solidFill>
                <a:latin typeface="Quicksand Bold"/>
              </a:rPr>
              <a:t>Lorem ipsum dolor sit amet, consectetur adipisicing elit. Donec quis erat et quam iaculis faucibus at sit amet nibh. Vestibulum dignissim lectus in ligula rhoncus, et bibendum risus dictum.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1028700" y="1726247"/>
            <a:ext cx="16230600" cy="7532053"/>
            <a:chOff x="0" y="0"/>
            <a:chExt cx="4274726" cy="1983751"/>
          </a:xfrm>
        </p:grpSpPr>
        <p:sp>
          <p:nvSpPr>
            <p:cNvPr name="Freeform 3" id="3"/>
            <p:cNvSpPr/>
            <p:nvPr/>
          </p:nvSpPr>
          <p:spPr>
            <a:xfrm flipH="false" flipV="false" rot="0">
              <a:off x="0" y="0"/>
              <a:ext cx="4274726" cy="1983751"/>
            </a:xfrm>
            <a:custGeom>
              <a:avLst/>
              <a:gdLst/>
              <a:ahLst/>
              <a:cxnLst/>
              <a:rect r="r" b="b" t="t" l="l"/>
              <a:pathLst>
                <a:path h="1983751" w="4274726">
                  <a:moveTo>
                    <a:pt x="0" y="0"/>
                  </a:moveTo>
                  <a:lnTo>
                    <a:pt x="4274726" y="0"/>
                  </a:lnTo>
                  <a:lnTo>
                    <a:pt x="4274726" y="1983751"/>
                  </a:lnTo>
                  <a:lnTo>
                    <a:pt x="0" y="1983751"/>
                  </a:lnTo>
                  <a:close/>
                </a:path>
              </a:pathLst>
            </a:custGeom>
            <a:solidFill>
              <a:srgbClr val="DCC3A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5013372" y="1028700"/>
            <a:ext cx="8261255" cy="1430253"/>
            <a:chOff x="0" y="0"/>
            <a:chExt cx="2175804" cy="376692"/>
          </a:xfrm>
        </p:grpSpPr>
        <p:sp>
          <p:nvSpPr>
            <p:cNvPr name="Freeform 6" id="6"/>
            <p:cNvSpPr/>
            <p:nvPr/>
          </p:nvSpPr>
          <p:spPr>
            <a:xfrm flipH="false" flipV="false" rot="0">
              <a:off x="0" y="0"/>
              <a:ext cx="2175804" cy="376692"/>
            </a:xfrm>
            <a:custGeom>
              <a:avLst/>
              <a:gdLst/>
              <a:ahLst/>
              <a:cxnLst/>
              <a:rect r="r" b="b" t="t" l="l"/>
              <a:pathLst>
                <a:path h="376692" w="2175804">
                  <a:moveTo>
                    <a:pt x="47794" y="0"/>
                  </a:moveTo>
                  <a:lnTo>
                    <a:pt x="2128010" y="0"/>
                  </a:lnTo>
                  <a:cubicBezTo>
                    <a:pt x="2140686" y="0"/>
                    <a:pt x="2152842" y="5035"/>
                    <a:pt x="2161805" y="13999"/>
                  </a:cubicBezTo>
                  <a:cubicBezTo>
                    <a:pt x="2170768" y="22962"/>
                    <a:pt x="2175804" y="35118"/>
                    <a:pt x="2175804" y="47794"/>
                  </a:cubicBezTo>
                  <a:lnTo>
                    <a:pt x="2175804" y="328898"/>
                  </a:lnTo>
                  <a:cubicBezTo>
                    <a:pt x="2175804" y="341574"/>
                    <a:pt x="2170768" y="353730"/>
                    <a:pt x="2161805" y="362694"/>
                  </a:cubicBezTo>
                  <a:cubicBezTo>
                    <a:pt x="2152842" y="371657"/>
                    <a:pt x="2140686" y="376692"/>
                    <a:pt x="2128010" y="376692"/>
                  </a:cubicBezTo>
                  <a:lnTo>
                    <a:pt x="47794" y="376692"/>
                  </a:lnTo>
                  <a:cubicBezTo>
                    <a:pt x="35118" y="376692"/>
                    <a:pt x="22962" y="371657"/>
                    <a:pt x="13999" y="362694"/>
                  </a:cubicBezTo>
                  <a:cubicBezTo>
                    <a:pt x="5035" y="353730"/>
                    <a:pt x="0" y="341574"/>
                    <a:pt x="0" y="328898"/>
                  </a:cubicBezTo>
                  <a:lnTo>
                    <a:pt x="0" y="47794"/>
                  </a:lnTo>
                  <a:cubicBezTo>
                    <a:pt x="0" y="35118"/>
                    <a:pt x="5035" y="22962"/>
                    <a:pt x="13999" y="13999"/>
                  </a:cubicBezTo>
                  <a:cubicBezTo>
                    <a:pt x="22962" y="5035"/>
                    <a:pt x="35118" y="0"/>
                    <a:pt x="47794" y="0"/>
                  </a:cubicBezTo>
                  <a:close/>
                </a:path>
              </a:pathLst>
            </a:custGeom>
            <a:solidFill>
              <a:srgbClr val="AD5545"/>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AutoShape 8" id="8"/>
          <p:cNvSpPr/>
          <p:nvPr/>
        </p:nvSpPr>
        <p:spPr>
          <a:xfrm rot="-5400000">
            <a:off x="-2087707" y="5482749"/>
            <a:ext cx="6834211" cy="0"/>
          </a:xfrm>
          <a:prstGeom prst="line">
            <a:avLst/>
          </a:prstGeom>
          <a:ln cap="flat" w="19050">
            <a:solidFill>
              <a:srgbClr val="000000"/>
            </a:solidFill>
            <a:prstDash val="lgDash"/>
            <a:headEnd type="none" len="sm" w="sm"/>
            <a:tailEnd type="none" len="sm" w="sm"/>
          </a:ln>
        </p:spPr>
      </p:sp>
      <p:sp>
        <p:nvSpPr>
          <p:cNvPr name="AutoShape 9" id="9"/>
          <p:cNvSpPr/>
          <p:nvPr/>
        </p:nvSpPr>
        <p:spPr>
          <a:xfrm rot="-5400000">
            <a:off x="13519898" y="5482749"/>
            <a:ext cx="6834211" cy="0"/>
          </a:xfrm>
          <a:prstGeom prst="line">
            <a:avLst/>
          </a:prstGeom>
          <a:ln cap="flat" w="19050">
            <a:solidFill>
              <a:srgbClr val="000000"/>
            </a:solidFill>
            <a:prstDash val="lgDash"/>
            <a:headEnd type="none" len="sm" w="sm"/>
            <a:tailEnd type="none" len="sm" w="sm"/>
          </a:ln>
        </p:spPr>
      </p:sp>
      <p:sp>
        <p:nvSpPr>
          <p:cNvPr name="Freeform 10" id="10"/>
          <p:cNvSpPr/>
          <p:nvPr/>
        </p:nvSpPr>
        <p:spPr>
          <a:xfrm flipH="false" flipV="false" rot="0">
            <a:off x="15260992" y="715126"/>
            <a:ext cx="2625452" cy="2057400"/>
          </a:xfrm>
          <a:custGeom>
            <a:avLst/>
            <a:gdLst/>
            <a:ahLst/>
            <a:cxnLst/>
            <a:rect r="r" b="b" t="t" l="l"/>
            <a:pathLst>
              <a:path h="2057400" w="2625452">
                <a:moveTo>
                  <a:pt x="0" y="0"/>
                </a:moveTo>
                <a:lnTo>
                  <a:pt x="2625452" y="0"/>
                </a:lnTo>
                <a:lnTo>
                  <a:pt x="2625452"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5400000">
            <a:off x="1957002" y="6716739"/>
            <a:ext cx="1169118" cy="5083122"/>
          </a:xfrm>
          <a:custGeom>
            <a:avLst/>
            <a:gdLst/>
            <a:ahLst/>
            <a:cxnLst/>
            <a:rect r="r" b="b" t="t" l="l"/>
            <a:pathLst>
              <a:path h="5083122" w="1169118">
                <a:moveTo>
                  <a:pt x="0" y="0"/>
                </a:moveTo>
                <a:lnTo>
                  <a:pt x="1169118" y="0"/>
                </a:lnTo>
                <a:lnTo>
                  <a:pt x="1169118" y="5083122"/>
                </a:lnTo>
                <a:lnTo>
                  <a:pt x="0" y="5083122"/>
                </a:lnTo>
                <a:lnTo>
                  <a:pt x="0" y="0"/>
                </a:lnTo>
                <a:close/>
              </a:path>
            </a:pathLst>
          </a:custGeom>
          <a:blipFill>
            <a:blip r:embed="rId4"/>
            <a:stretch>
              <a:fillRect l="0" t="0" r="0" b="0"/>
            </a:stretch>
          </a:blipFill>
        </p:spPr>
      </p:sp>
      <p:sp>
        <p:nvSpPr>
          <p:cNvPr name="TextBox 12" id="12"/>
          <p:cNvSpPr txBox="true"/>
          <p:nvPr/>
        </p:nvSpPr>
        <p:spPr>
          <a:xfrm rot="0">
            <a:off x="5707800" y="857250"/>
            <a:ext cx="6850802"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Paytone One Bold"/>
              </a:rPr>
              <a:t>Conclusion</a:t>
            </a:r>
          </a:p>
        </p:txBody>
      </p:sp>
      <p:sp>
        <p:nvSpPr>
          <p:cNvPr name="TextBox 13" id="13"/>
          <p:cNvSpPr txBox="true"/>
          <p:nvPr/>
        </p:nvSpPr>
        <p:spPr>
          <a:xfrm rot="0">
            <a:off x="1871896" y="4195574"/>
            <a:ext cx="14701822" cy="3550843"/>
          </a:xfrm>
          <a:prstGeom prst="rect">
            <a:avLst/>
          </a:prstGeom>
        </p:spPr>
        <p:txBody>
          <a:bodyPr anchor="t" rtlCol="false" tIns="0" lIns="0" bIns="0" rIns="0">
            <a:spAutoFit/>
          </a:bodyPr>
          <a:lstStyle/>
          <a:p>
            <a:pPr algn="ctr">
              <a:lnSpc>
                <a:spcPts val="5650"/>
              </a:lnSpc>
            </a:pPr>
            <a:r>
              <a:rPr lang="en-US" sz="4035">
                <a:solidFill>
                  <a:srgbClr val="000000"/>
                </a:solidFill>
                <a:latin typeface="Quicksand Bold"/>
              </a:rPr>
              <a:t>Lorem ipsum dolor sit amet, consectetur adipisicing elit. Donec quis erat et quam iaculis faucibus at sit amet nibh. Vestibulum dignissim lectus in ligula rhoncus, et bibendum risus dictum. Pellentesque condimemtum arcu id dapibus tempor. Pellentesque venenatis nec magna nec finibus.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1693582" y="3464558"/>
            <a:ext cx="7315200" cy="3300153"/>
          </a:xfrm>
          <a:custGeom>
            <a:avLst/>
            <a:gdLst/>
            <a:ahLst/>
            <a:cxnLst/>
            <a:rect r="r" b="b" t="t" l="l"/>
            <a:pathLst>
              <a:path h="3300153" w="7315200">
                <a:moveTo>
                  <a:pt x="0" y="0"/>
                </a:moveTo>
                <a:lnTo>
                  <a:pt x="7315200" y="0"/>
                </a:lnTo>
                <a:lnTo>
                  <a:pt x="7315200" y="3300153"/>
                </a:lnTo>
                <a:lnTo>
                  <a:pt x="0" y="33001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846711" y="1923288"/>
            <a:ext cx="3202063" cy="4114800"/>
          </a:xfrm>
          <a:custGeom>
            <a:avLst/>
            <a:gdLst/>
            <a:ahLst/>
            <a:cxnLst/>
            <a:rect r="r" b="b" t="t" l="l"/>
            <a:pathLst>
              <a:path h="4114800" w="3202063">
                <a:moveTo>
                  <a:pt x="0" y="0"/>
                </a:moveTo>
                <a:lnTo>
                  <a:pt x="3202063" y="0"/>
                </a:lnTo>
                <a:lnTo>
                  <a:pt x="320206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793656" y="1923288"/>
            <a:ext cx="3202063" cy="4114800"/>
          </a:xfrm>
          <a:custGeom>
            <a:avLst/>
            <a:gdLst/>
            <a:ahLst/>
            <a:cxnLst/>
            <a:rect r="r" b="b" t="t" l="l"/>
            <a:pathLst>
              <a:path h="4114800" w="3202063">
                <a:moveTo>
                  <a:pt x="0" y="0"/>
                </a:moveTo>
                <a:lnTo>
                  <a:pt x="3202063" y="0"/>
                </a:lnTo>
                <a:lnTo>
                  <a:pt x="320206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293765" y="6182619"/>
            <a:ext cx="6284878" cy="2835337"/>
          </a:xfrm>
          <a:custGeom>
            <a:avLst/>
            <a:gdLst/>
            <a:ahLst/>
            <a:cxnLst/>
            <a:rect r="r" b="b" t="t" l="l"/>
            <a:pathLst>
              <a:path h="2835337" w="6284878">
                <a:moveTo>
                  <a:pt x="0" y="0"/>
                </a:moveTo>
                <a:lnTo>
                  <a:pt x="6284877" y="0"/>
                </a:lnTo>
                <a:lnTo>
                  <a:pt x="6284877" y="2835337"/>
                </a:lnTo>
                <a:lnTo>
                  <a:pt x="0" y="28353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596165" y="7376883"/>
            <a:ext cx="2194835" cy="2509686"/>
          </a:xfrm>
          <a:custGeom>
            <a:avLst/>
            <a:gdLst/>
            <a:ahLst/>
            <a:cxnLst/>
            <a:rect r="r" b="b" t="t" l="l"/>
            <a:pathLst>
              <a:path h="2509686" w="2194835">
                <a:moveTo>
                  <a:pt x="0" y="0"/>
                </a:moveTo>
                <a:lnTo>
                  <a:pt x="2194834" y="0"/>
                </a:lnTo>
                <a:lnTo>
                  <a:pt x="2194834" y="2509686"/>
                </a:lnTo>
                <a:lnTo>
                  <a:pt x="0" y="25096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739185" y="159703"/>
            <a:ext cx="16809630"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Paytone One Bold"/>
              </a:rPr>
              <a:t>2. Các ứng dụng của openCV</a:t>
            </a:r>
          </a:p>
        </p:txBody>
      </p:sp>
      <p:sp>
        <p:nvSpPr>
          <p:cNvPr name="AutoShape 8" id="8"/>
          <p:cNvSpPr/>
          <p:nvPr/>
        </p:nvSpPr>
        <p:spPr>
          <a:xfrm rot="0">
            <a:off x="2790999" y="9258300"/>
            <a:ext cx="6492240" cy="0"/>
          </a:xfrm>
          <a:prstGeom prst="line">
            <a:avLst/>
          </a:prstGeom>
          <a:ln cap="flat" w="38100">
            <a:solidFill>
              <a:srgbClr val="000000"/>
            </a:solidFill>
            <a:prstDash val="solid"/>
            <a:headEnd type="none" len="sm" w="sm"/>
            <a:tailEnd type="none" len="sm" w="sm"/>
          </a:ln>
        </p:spPr>
      </p:sp>
      <p:sp>
        <p:nvSpPr>
          <p:cNvPr name="TextBox 9" id="9"/>
          <p:cNvSpPr txBox="true"/>
          <p:nvPr/>
        </p:nvSpPr>
        <p:spPr>
          <a:xfrm rot="0">
            <a:off x="2008901" y="4098452"/>
            <a:ext cx="6829946" cy="2100977"/>
          </a:xfrm>
          <a:prstGeom prst="rect">
            <a:avLst/>
          </a:prstGeom>
        </p:spPr>
        <p:txBody>
          <a:bodyPr anchor="t" rtlCol="false" tIns="0" lIns="0" bIns="0" rIns="0">
            <a:spAutoFit/>
          </a:bodyPr>
          <a:lstStyle/>
          <a:p>
            <a:pPr>
              <a:lnSpc>
                <a:spcPts val="3374"/>
              </a:lnSpc>
            </a:pPr>
            <a:r>
              <a:rPr lang="en-US" sz="2410">
                <a:solidFill>
                  <a:srgbClr val="000000"/>
                </a:solidFill>
                <a:latin typeface="Quicksand Bold"/>
              </a:rPr>
              <a:t>Lorem ipsum dolor sit amet, consectetur adipisicing elit. Donec quis erat et quam iaculis faucibus at sit amet nibh. Vestibulum dignissim lectus in ligula rhoncus, et bibendum risus dictum. </a:t>
            </a:r>
          </a:p>
        </p:txBody>
      </p:sp>
      <p:sp>
        <p:nvSpPr>
          <p:cNvPr name="TextBox 10" id="10"/>
          <p:cNvSpPr txBox="true"/>
          <p:nvPr/>
        </p:nvSpPr>
        <p:spPr>
          <a:xfrm rot="0">
            <a:off x="10217796" y="3435983"/>
            <a:ext cx="2459893" cy="1765296"/>
          </a:xfrm>
          <a:prstGeom prst="rect">
            <a:avLst/>
          </a:prstGeom>
        </p:spPr>
        <p:txBody>
          <a:bodyPr anchor="t" rtlCol="false" tIns="0" lIns="0" bIns="0" rIns="0">
            <a:spAutoFit/>
          </a:bodyPr>
          <a:lstStyle/>
          <a:p>
            <a:pPr>
              <a:lnSpc>
                <a:spcPts val="2355"/>
              </a:lnSpc>
            </a:pPr>
            <a:r>
              <a:rPr lang="en-US" sz="1682">
                <a:solidFill>
                  <a:srgbClr val="000000"/>
                </a:solidFill>
                <a:latin typeface="Quicksand Bold"/>
              </a:rPr>
              <a:t>Lorem ipsum dolor sit amet, consectetur adipisicing elit. Donec quis erat et quam iaculis faucibus at sit amet nibh. </a:t>
            </a:r>
          </a:p>
        </p:txBody>
      </p:sp>
      <p:sp>
        <p:nvSpPr>
          <p:cNvPr name="TextBox 11" id="11"/>
          <p:cNvSpPr txBox="true"/>
          <p:nvPr/>
        </p:nvSpPr>
        <p:spPr>
          <a:xfrm rot="0">
            <a:off x="14336191" y="3435983"/>
            <a:ext cx="2459893" cy="1765296"/>
          </a:xfrm>
          <a:prstGeom prst="rect">
            <a:avLst/>
          </a:prstGeom>
        </p:spPr>
        <p:txBody>
          <a:bodyPr anchor="t" rtlCol="false" tIns="0" lIns="0" bIns="0" rIns="0">
            <a:spAutoFit/>
          </a:bodyPr>
          <a:lstStyle/>
          <a:p>
            <a:pPr>
              <a:lnSpc>
                <a:spcPts val="2355"/>
              </a:lnSpc>
            </a:pPr>
            <a:r>
              <a:rPr lang="en-US" sz="1682">
                <a:solidFill>
                  <a:srgbClr val="000000"/>
                </a:solidFill>
                <a:latin typeface="Quicksand Bold"/>
              </a:rPr>
              <a:t>Lorem ipsum dolor sit amet, consectetur adipisicing elit. Donec quis erat et quam iaculis faucibus at sit amet nibh. </a:t>
            </a:r>
          </a:p>
        </p:txBody>
      </p:sp>
      <p:sp>
        <p:nvSpPr>
          <p:cNvPr name="TextBox 12" id="12"/>
          <p:cNvSpPr txBox="true"/>
          <p:nvPr/>
        </p:nvSpPr>
        <p:spPr>
          <a:xfrm rot="0">
            <a:off x="10749768" y="6351018"/>
            <a:ext cx="5372872" cy="2280708"/>
          </a:xfrm>
          <a:prstGeom prst="rect">
            <a:avLst/>
          </a:prstGeom>
        </p:spPr>
        <p:txBody>
          <a:bodyPr anchor="t" rtlCol="false" tIns="0" lIns="0" bIns="0" rIns="0">
            <a:spAutoFit/>
          </a:bodyPr>
          <a:lstStyle/>
          <a:p>
            <a:pPr>
              <a:lnSpc>
                <a:spcPts val="3028"/>
              </a:lnSpc>
            </a:pPr>
            <a:r>
              <a:rPr lang="en-US" sz="2163">
                <a:solidFill>
                  <a:srgbClr val="000000"/>
                </a:solidFill>
                <a:latin typeface="Quicksand Bold"/>
              </a:rPr>
              <a:t>Lorem ipsum dolor sit amet, consectetur adipisicing elit. Donec quis erat et quam iaculis faucibus at sit amet nibh. Vestibulum dignissim lectus in ligula rhoncus, et bibendum risus dictum.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2916319" y="0"/>
            <a:ext cx="10602160" cy="10602160"/>
          </a:xfrm>
          <a:custGeom>
            <a:avLst/>
            <a:gdLst/>
            <a:ahLst/>
            <a:cxnLst/>
            <a:rect r="r" b="b" t="t" l="l"/>
            <a:pathLst>
              <a:path h="10602160" w="10602160">
                <a:moveTo>
                  <a:pt x="0" y="0"/>
                </a:moveTo>
                <a:lnTo>
                  <a:pt x="10602159" y="0"/>
                </a:lnTo>
                <a:lnTo>
                  <a:pt x="10602159" y="10602160"/>
                </a:lnTo>
                <a:lnTo>
                  <a:pt x="0" y="10602160"/>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486400" y="3400454"/>
            <a:ext cx="7315200" cy="2739875"/>
          </a:xfrm>
          <a:custGeom>
            <a:avLst/>
            <a:gdLst/>
            <a:ahLst/>
            <a:cxnLst/>
            <a:rect r="r" b="b" t="t" l="l"/>
            <a:pathLst>
              <a:path h="2739875" w="7315200">
                <a:moveTo>
                  <a:pt x="0" y="0"/>
                </a:moveTo>
                <a:lnTo>
                  <a:pt x="7315200" y="0"/>
                </a:lnTo>
                <a:lnTo>
                  <a:pt x="7315200" y="2739875"/>
                </a:lnTo>
                <a:lnTo>
                  <a:pt x="0" y="27398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475691">
            <a:off x="12020804" y="4829449"/>
            <a:ext cx="1932233" cy="1939285"/>
          </a:xfrm>
          <a:custGeom>
            <a:avLst/>
            <a:gdLst/>
            <a:ahLst/>
            <a:cxnLst/>
            <a:rect r="r" b="b" t="t" l="l"/>
            <a:pathLst>
              <a:path h="1939285" w="1932233">
                <a:moveTo>
                  <a:pt x="0" y="0"/>
                </a:moveTo>
                <a:lnTo>
                  <a:pt x="1932233" y="0"/>
                </a:lnTo>
                <a:lnTo>
                  <a:pt x="1932233" y="1939285"/>
                </a:lnTo>
                <a:lnTo>
                  <a:pt x="0" y="19392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46596" y="0"/>
            <a:ext cx="782104" cy="3400454"/>
          </a:xfrm>
          <a:custGeom>
            <a:avLst/>
            <a:gdLst/>
            <a:ahLst/>
            <a:cxnLst/>
            <a:rect r="r" b="b" t="t" l="l"/>
            <a:pathLst>
              <a:path h="3400454" w="782104">
                <a:moveTo>
                  <a:pt x="0" y="0"/>
                </a:moveTo>
                <a:lnTo>
                  <a:pt x="782104" y="0"/>
                </a:lnTo>
                <a:lnTo>
                  <a:pt x="782104" y="3400454"/>
                </a:lnTo>
                <a:lnTo>
                  <a:pt x="0" y="3400454"/>
                </a:lnTo>
                <a:lnTo>
                  <a:pt x="0" y="0"/>
                </a:lnTo>
                <a:close/>
              </a:path>
            </a:pathLst>
          </a:custGeom>
          <a:blipFill>
            <a:blip r:embed="rId8"/>
            <a:stretch>
              <a:fillRect l="0" t="0" r="0" b="0"/>
            </a:stretch>
          </a:blipFill>
        </p:spPr>
      </p:sp>
      <p:sp>
        <p:nvSpPr>
          <p:cNvPr name="Freeform 6" id="6"/>
          <p:cNvSpPr/>
          <p:nvPr/>
        </p:nvSpPr>
        <p:spPr>
          <a:xfrm flipH="false" flipV="false" rot="0">
            <a:off x="7685840" y="0"/>
            <a:ext cx="10602160" cy="10602160"/>
          </a:xfrm>
          <a:custGeom>
            <a:avLst/>
            <a:gdLst/>
            <a:ahLst/>
            <a:cxnLst/>
            <a:rect r="r" b="b" t="t" l="l"/>
            <a:pathLst>
              <a:path h="10602160" w="10602160">
                <a:moveTo>
                  <a:pt x="0" y="0"/>
                </a:moveTo>
                <a:lnTo>
                  <a:pt x="10602160" y="0"/>
                </a:lnTo>
                <a:lnTo>
                  <a:pt x="10602160" y="10602160"/>
                </a:lnTo>
                <a:lnTo>
                  <a:pt x="0" y="10602160"/>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00666" y="7574008"/>
            <a:ext cx="2658732" cy="2712992"/>
          </a:xfrm>
          <a:custGeom>
            <a:avLst/>
            <a:gdLst/>
            <a:ahLst/>
            <a:cxnLst/>
            <a:rect r="r" b="b" t="t" l="l"/>
            <a:pathLst>
              <a:path h="2712992" w="2658732">
                <a:moveTo>
                  <a:pt x="0" y="0"/>
                </a:moveTo>
                <a:lnTo>
                  <a:pt x="2658732" y="0"/>
                </a:lnTo>
                <a:lnTo>
                  <a:pt x="2658732" y="2712992"/>
                </a:lnTo>
                <a:lnTo>
                  <a:pt x="0" y="27129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true" flipV="false" rot="0">
            <a:off x="15416962" y="-714612"/>
            <a:ext cx="3684676" cy="3486625"/>
          </a:xfrm>
          <a:custGeom>
            <a:avLst/>
            <a:gdLst/>
            <a:ahLst/>
            <a:cxnLst/>
            <a:rect r="r" b="b" t="t" l="l"/>
            <a:pathLst>
              <a:path h="3486625" w="3684676">
                <a:moveTo>
                  <a:pt x="3684676" y="0"/>
                </a:moveTo>
                <a:lnTo>
                  <a:pt x="0" y="0"/>
                </a:lnTo>
                <a:lnTo>
                  <a:pt x="0" y="3486624"/>
                </a:lnTo>
                <a:lnTo>
                  <a:pt x="3684676" y="3486624"/>
                </a:lnTo>
                <a:lnTo>
                  <a:pt x="3684676" y="0"/>
                </a:lnTo>
                <a:close/>
              </a:path>
            </a:pathLst>
          </a:custGeom>
          <a:blipFill>
            <a:blip r:embed="rId11"/>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367277" y="7086146"/>
            <a:ext cx="2447242" cy="3087118"/>
          </a:xfrm>
          <a:custGeom>
            <a:avLst/>
            <a:gdLst/>
            <a:ahLst/>
            <a:cxnLst/>
            <a:rect r="r" b="b" t="t" l="l"/>
            <a:pathLst>
              <a:path h="3087118" w="2447242">
                <a:moveTo>
                  <a:pt x="0" y="0"/>
                </a:moveTo>
                <a:lnTo>
                  <a:pt x="2447243" y="0"/>
                </a:lnTo>
                <a:lnTo>
                  <a:pt x="2447243" y="3087118"/>
                </a:lnTo>
                <a:lnTo>
                  <a:pt x="0" y="30871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738039" y="-1028700"/>
            <a:ext cx="4318969" cy="4114800"/>
          </a:xfrm>
          <a:custGeom>
            <a:avLst/>
            <a:gdLst/>
            <a:ahLst/>
            <a:cxnLst/>
            <a:rect r="r" b="b" t="t" l="l"/>
            <a:pathLst>
              <a:path h="4114800" w="4318969">
                <a:moveTo>
                  <a:pt x="0" y="0"/>
                </a:moveTo>
                <a:lnTo>
                  <a:pt x="4318969" y="0"/>
                </a:lnTo>
                <a:lnTo>
                  <a:pt x="431896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503562" y="666901"/>
            <a:ext cx="2084357" cy="1440101"/>
          </a:xfrm>
          <a:custGeom>
            <a:avLst/>
            <a:gdLst/>
            <a:ahLst/>
            <a:cxnLst/>
            <a:rect r="r" b="b" t="t" l="l"/>
            <a:pathLst>
              <a:path h="1440101" w="2084357">
                <a:moveTo>
                  <a:pt x="0" y="0"/>
                </a:moveTo>
                <a:lnTo>
                  <a:pt x="2084356" y="0"/>
                </a:lnTo>
                <a:lnTo>
                  <a:pt x="2084356" y="1440101"/>
                </a:lnTo>
                <a:lnTo>
                  <a:pt x="0" y="14401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70180" y="0"/>
            <a:ext cx="3184700" cy="1476543"/>
          </a:xfrm>
          <a:custGeom>
            <a:avLst/>
            <a:gdLst/>
            <a:ahLst/>
            <a:cxnLst/>
            <a:rect r="r" b="b" t="t" l="l"/>
            <a:pathLst>
              <a:path h="1476543" w="3184700">
                <a:moveTo>
                  <a:pt x="0" y="0"/>
                </a:moveTo>
                <a:lnTo>
                  <a:pt x="3184700" y="0"/>
                </a:lnTo>
                <a:lnTo>
                  <a:pt x="3184700" y="1476543"/>
                </a:lnTo>
                <a:lnTo>
                  <a:pt x="0" y="147654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3896094" y="4521822"/>
            <a:ext cx="1487799" cy="1487799"/>
          </a:xfrm>
          <a:custGeom>
            <a:avLst/>
            <a:gdLst/>
            <a:ahLst/>
            <a:cxnLst/>
            <a:rect r="r" b="b" t="t" l="l"/>
            <a:pathLst>
              <a:path h="1487799" w="1487799">
                <a:moveTo>
                  <a:pt x="0" y="0"/>
                </a:moveTo>
                <a:lnTo>
                  <a:pt x="1487799" y="0"/>
                </a:lnTo>
                <a:lnTo>
                  <a:pt x="1487799" y="1487799"/>
                </a:lnTo>
                <a:lnTo>
                  <a:pt x="0" y="1487799"/>
                </a:lnTo>
                <a:lnTo>
                  <a:pt x="0" y="0"/>
                </a:lnTo>
                <a:close/>
              </a:path>
            </a:pathLst>
          </a:custGeom>
          <a:blipFill>
            <a:blip r:embed="rId10"/>
            <a:stretch>
              <a:fillRect l="0" t="0" r="0" b="0"/>
            </a:stretch>
          </a:blipFill>
        </p:spPr>
      </p:sp>
      <p:sp>
        <p:nvSpPr>
          <p:cNvPr name="Freeform 7" id="7"/>
          <p:cNvSpPr/>
          <p:nvPr/>
        </p:nvSpPr>
        <p:spPr>
          <a:xfrm flipH="false" flipV="false" rot="0">
            <a:off x="3852281" y="2605398"/>
            <a:ext cx="1487799" cy="1487799"/>
          </a:xfrm>
          <a:custGeom>
            <a:avLst/>
            <a:gdLst/>
            <a:ahLst/>
            <a:cxnLst/>
            <a:rect r="r" b="b" t="t" l="l"/>
            <a:pathLst>
              <a:path h="1487799" w="1487799">
                <a:moveTo>
                  <a:pt x="0" y="0"/>
                </a:moveTo>
                <a:lnTo>
                  <a:pt x="1487799" y="0"/>
                </a:lnTo>
                <a:lnTo>
                  <a:pt x="1487799" y="1487799"/>
                </a:lnTo>
                <a:lnTo>
                  <a:pt x="0" y="1487799"/>
                </a:lnTo>
                <a:lnTo>
                  <a:pt x="0" y="0"/>
                </a:lnTo>
                <a:close/>
              </a:path>
            </a:pathLst>
          </a:custGeom>
          <a:blipFill>
            <a:blip r:embed="rId11"/>
            <a:stretch>
              <a:fillRect l="0" t="0" r="0" b="0"/>
            </a:stretch>
          </a:blipFill>
        </p:spPr>
      </p:sp>
      <p:sp>
        <p:nvSpPr>
          <p:cNvPr name="Freeform 8" id="8"/>
          <p:cNvSpPr/>
          <p:nvPr/>
        </p:nvSpPr>
        <p:spPr>
          <a:xfrm flipH="false" flipV="false" rot="0">
            <a:off x="3822237" y="6438246"/>
            <a:ext cx="1517843" cy="1517843"/>
          </a:xfrm>
          <a:custGeom>
            <a:avLst/>
            <a:gdLst/>
            <a:ahLst/>
            <a:cxnLst/>
            <a:rect r="r" b="b" t="t" l="l"/>
            <a:pathLst>
              <a:path h="1517843" w="1517843">
                <a:moveTo>
                  <a:pt x="0" y="0"/>
                </a:moveTo>
                <a:lnTo>
                  <a:pt x="1517843" y="0"/>
                </a:lnTo>
                <a:lnTo>
                  <a:pt x="1517843" y="1517842"/>
                </a:lnTo>
                <a:lnTo>
                  <a:pt x="0" y="1517842"/>
                </a:lnTo>
                <a:lnTo>
                  <a:pt x="0" y="0"/>
                </a:lnTo>
                <a:close/>
              </a:path>
            </a:pathLst>
          </a:custGeom>
          <a:blipFill>
            <a:blip r:embed="rId12"/>
            <a:stretch>
              <a:fillRect l="0" t="0" r="0" b="0"/>
            </a:stretch>
          </a:blipFill>
        </p:spPr>
      </p:sp>
      <p:sp>
        <p:nvSpPr>
          <p:cNvPr name="Freeform 9" id="9"/>
          <p:cNvSpPr/>
          <p:nvPr/>
        </p:nvSpPr>
        <p:spPr>
          <a:xfrm flipH="false" flipV="false" rot="0">
            <a:off x="3881072" y="8384713"/>
            <a:ext cx="1400172" cy="1400172"/>
          </a:xfrm>
          <a:custGeom>
            <a:avLst/>
            <a:gdLst/>
            <a:ahLst/>
            <a:cxnLst/>
            <a:rect r="r" b="b" t="t" l="l"/>
            <a:pathLst>
              <a:path h="1400172" w="1400172">
                <a:moveTo>
                  <a:pt x="0" y="0"/>
                </a:moveTo>
                <a:lnTo>
                  <a:pt x="1400172" y="0"/>
                </a:lnTo>
                <a:lnTo>
                  <a:pt x="1400172" y="1400173"/>
                </a:lnTo>
                <a:lnTo>
                  <a:pt x="0" y="1400173"/>
                </a:lnTo>
                <a:lnTo>
                  <a:pt x="0" y="0"/>
                </a:lnTo>
                <a:close/>
              </a:path>
            </a:pathLst>
          </a:custGeom>
          <a:blipFill>
            <a:blip r:embed="rId13"/>
            <a:stretch>
              <a:fillRect l="0" t="0" r="0" b="0"/>
            </a:stretch>
          </a:blipFill>
        </p:spPr>
      </p:sp>
      <p:sp>
        <p:nvSpPr>
          <p:cNvPr name="TextBox 10" id="10"/>
          <p:cNvSpPr txBox="true"/>
          <p:nvPr/>
        </p:nvSpPr>
        <p:spPr>
          <a:xfrm rot="0">
            <a:off x="5176803" y="607545"/>
            <a:ext cx="7198952" cy="1566544"/>
          </a:xfrm>
          <a:prstGeom prst="rect">
            <a:avLst/>
          </a:prstGeom>
        </p:spPr>
        <p:txBody>
          <a:bodyPr anchor="t" rtlCol="false" tIns="0" lIns="0" bIns="0" rIns="0">
            <a:spAutoFit/>
          </a:bodyPr>
          <a:lstStyle/>
          <a:p>
            <a:pPr algn="ctr">
              <a:lnSpc>
                <a:spcPts val="12880"/>
              </a:lnSpc>
            </a:pPr>
            <a:r>
              <a:rPr lang="en-US" sz="9200">
                <a:solidFill>
                  <a:srgbClr val="AD5545"/>
                </a:solidFill>
                <a:latin typeface="Paytone One"/>
              </a:rPr>
              <a:t>Our Team</a:t>
            </a:r>
          </a:p>
        </p:txBody>
      </p:sp>
      <p:sp>
        <p:nvSpPr>
          <p:cNvPr name="TextBox 11" id="11"/>
          <p:cNvSpPr txBox="true"/>
          <p:nvPr/>
        </p:nvSpPr>
        <p:spPr>
          <a:xfrm rot="0">
            <a:off x="6467208" y="6662284"/>
            <a:ext cx="4247970" cy="762000"/>
          </a:xfrm>
          <a:prstGeom prst="rect">
            <a:avLst/>
          </a:prstGeom>
        </p:spPr>
        <p:txBody>
          <a:bodyPr anchor="t" rtlCol="false" tIns="0" lIns="0" bIns="0" rIns="0">
            <a:spAutoFit/>
          </a:bodyPr>
          <a:lstStyle/>
          <a:p>
            <a:pPr algn="ctr">
              <a:lnSpc>
                <a:spcPts val="6299"/>
              </a:lnSpc>
            </a:pPr>
            <a:r>
              <a:rPr lang="en-US" sz="4499">
                <a:solidFill>
                  <a:srgbClr val="000000"/>
                </a:solidFill>
                <a:latin typeface="Quicksand Medium"/>
              </a:rPr>
              <a:t>Bùi Nhật Minh</a:t>
            </a:r>
          </a:p>
        </p:txBody>
      </p:sp>
      <p:sp>
        <p:nvSpPr>
          <p:cNvPr name="TextBox 12" id="12"/>
          <p:cNvSpPr txBox="true"/>
          <p:nvPr/>
        </p:nvSpPr>
        <p:spPr>
          <a:xfrm rot="0">
            <a:off x="6467208" y="4841859"/>
            <a:ext cx="6675514" cy="762000"/>
          </a:xfrm>
          <a:prstGeom prst="rect">
            <a:avLst/>
          </a:prstGeom>
        </p:spPr>
        <p:txBody>
          <a:bodyPr anchor="t" rtlCol="false" tIns="0" lIns="0" bIns="0" rIns="0">
            <a:spAutoFit/>
          </a:bodyPr>
          <a:lstStyle/>
          <a:p>
            <a:pPr algn="ctr">
              <a:lnSpc>
                <a:spcPts val="6299"/>
              </a:lnSpc>
            </a:pPr>
            <a:r>
              <a:rPr lang="en-US" sz="4499">
                <a:solidFill>
                  <a:srgbClr val="000000"/>
                </a:solidFill>
                <a:latin typeface="Quicksand Medium"/>
              </a:rPr>
              <a:t>Nguyễn Quang Trường</a:t>
            </a:r>
          </a:p>
        </p:txBody>
      </p:sp>
      <p:sp>
        <p:nvSpPr>
          <p:cNvPr name="TextBox 13" id="13"/>
          <p:cNvSpPr txBox="true"/>
          <p:nvPr/>
        </p:nvSpPr>
        <p:spPr>
          <a:xfrm rot="0">
            <a:off x="6659489" y="3000375"/>
            <a:ext cx="4969022" cy="762000"/>
          </a:xfrm>
          <a:prstGeom prst="rect">
            <a:avLst/>
          </a:prstGeom>
        </p:spPr>
        <p:txBody>
          <a:bodyPr anchor="t" rtlCol="false" tIns="0" lIns="0" bIns="0" rIns="0">
            <a:spAutoFit/>
          </a:bodyPr>
          <a:lstStyle/>
          <a:p>
            <a:pPr algn="ctr">
              <a:lnSpc>
                <a:spcPts val="6299"/>
              </a:lnSpc>
            </a:pPr>
            <a:r>
              <a:rPr lang="en-US" sz="4499">
                <a:solidFill>
                  <a:srgbClr val="000000"/>
                </a:solidFill>
                <a:latin typeface="Quicksand Medium"/>
              </a:rPr>
              <a:t>Nguyễn Văn Long</a:t>
            </a:r>
          </a:p>
        </p:txBody>
      </p:sp>
      <p:sp>
        <p:nvSpPr>
          <p:cNvPr name="TextBox 14" id="14"/>
          <p:cNvSpPr txBox="true"/>
          <p:nvPr/>
        </p:nvSpPr>
        <p:spPr>
          <a:xfrm rot="0">
            <a:off x="5383893" y="8481559"/>
            <a:ext cx="6675514" cy="762000"/>
          </a:xfrm>
          <a:prstGeom prst="rect">
            <a:avLst/>
          </a:prstGeom>
        </p:spPr>
        <p:txBody>
          <a:bodyPr anchor="t" rtlCol="false" tIns="0" lIns="0" bIns="0" rIns="0">
            <a:spAutoFit/>
          </a:bodyPr>
          <a:lstStyle/>
          <a:p>
            <a:pPr algn="ctr">
              <a:lnSpc>
                <a:spcPts val="6299"/>
              </a:lnSpc>
            </a:pPr>
            <a:r>
              <a:rPr lang="en-US" sz="4499">
                <a:solidFill>
                  <a:srgbClr val="000000"/>
                </a:solidFill>
                <a:latin typeface="Quicksand Medium"/>
              </a:rPr>
              <a:t>Trần Bá Quang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0" y="-5252"/>
            <a:ext cx="12121496" cy="10292252"/>
          </a:xfrm>
          <a:custGeom>
            <a:avLst/>
            <a:gdLst/>
            <a:ahLst/>
            <a:cxnLst/>
            <a:rect r="r" b="b" t="t" l="l"/>
            <a:pathLst>
              <a:path h="10292252" w="12121496">
                <a:moveTo>
                  <a:pt x="0" y="0"/>
                </a:moveTo>
                <a:lnTo>
                  <a:pt x="12121496" y="0"/>
                </a:lnTo>
                <a:lnTo>
                  <a:pt x="12121496" y="10292252"/>
                </a:lnTo>
                <a:lnTo>
                  <a:pt x="0" y="10292252"/>
                </a:lnTo>
                <a:lnTo>
                  <a:pt x="0" y="0"/>
                </a:lnTo>
                <a:close/>
              </a:path>
            </a:pathLst>
          </a:custGeom>
          <a:blipFill>
            <a:blip r:embed="rId2">
              <a:alphaModFix amt="2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133272"/>
            <a:ext cx="2592030" cy="895428"/>
          </a:xfrm>
          <a:custGeom>
            <a:avLst/>
            <a:gdLst/>
            <a:ahLst/>
            <a:cxnLst/>
            <a:rect r="r" b="b" t="t" l="l"/>
            <a:pathLst>
              <a:path h="895428" w="2592030">
                <a:moveTo>
                  <a:pt x="0" y="0"/>
                </a:moveTo>
                <a:lnTo>
                  <a:pt x="2592030" y="0"/>
                </a:lnTo>
                <a:lnTo>
                  <a:pt x="2592030" y="895428"/>
                </a:lnTo>
                <a:lnTo>
                  <a:pt x="0" y="8954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227252" y="133272"/>
            <a:ext cx="12121496" cy="10292252"/>
          </a:xfrm>
          <a:custGeom>
            <a:avLst/>
            <a:gdLst/>
            <a:ahLst/>
            <a:cxnLst/>
            <a:rect r="r" b="b" t="t" l="l"/>
            <a:pathLst>
              <a:path h="10292252" w="12121496">
                <a:moveTo>
                  <a:pt x="0" y="0"/>
                </a:moveTo>
                <a:lnTo>
                  <a:pt x="12121496" y="0"/>
                </a:lnTo>
                <a:lnTo>
                  <a:pt x="12121496" y="10292251"/>
                </a:lnTo>
                <a:lnTo>
                  <a:pt x="0" y="10292251"/>
                </a:lnTo>
                <a:lnTo>
                  <a:pt x="0" y="0"/>
                </a:lnTo>
                <a:close/>
              </a:path>
            </a:pathLst>
          </a:custGeom>
          <a:blipFill>
            <a:blip r:embed="rId2">
              <a:alphaModFix amt="26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196373" y="8229600"/>
            <a:ext cx="2091627" cy="2057400"/>
          </a:xfrm>
          <a:custGeom>
            <a:avLst/>
            <a:gdLst/>
            <a:ahLst/>
            <a:cxnLst/>
            <a:rect r="r" b="b" t="t" l="l"/>
            <a:pathLst>
              <a:path h="2057400" w="2091627">
                <a:moveTo>
                  <a:pt x="0" y="0"/>
                </a:moveTo>
                <a:lnTo>
                  <a:pt x="2091627" y="0"/>
                </a:lnTo>
                <a:lnTo>
                  <a:pt x="2091627"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2743687" y="3070778"/>
            <a:ext cx="13235332" cy="1771044"/>
            <a:chOff x="0" y="0"/>
            <a:chExt cx="2602724" cy="348275"/>
          </a:xfrm>
        </p:grpSpPr>
        <p:sp>
          <p:nvSpPr>
            <p:cNvPr name="Freeform 7" id="7"/>
            <p:cNvSpPr/>
            <p:nvPr/>
          </p:nvSpPr>
          <p:spPr>
            <a:xfrm flipH="false" flipV="false" rot="0">
              <a:off x="0" y="0"/>
              <a:ext cx="2602724" cy="348275"/>
            </a:xfrm>
            <a:custGeom>
              <a:avLst/>
              <a:gdLst/>
              <a:ahLst/>
              <a:cxnLst/>
              <a:rect r="r" b="b" t="t" l="l"/>
              <a:pathLst>
                <a:path h="348275" w="2602724">
                  <a:moveTo>
                    <a:pt x="203200" y="0"/>
                  </a:moveTo>
                  <a:lnTo>
                    <a:pt x="2602724" y="0"/>
                  </a:lnTo>
                  <a:lnTo>
                    <a:pt x="2399524" y="348275"/>
                  </a:lnTo>
                  <a:lnTo>
                    <a:pt x="0" y="348275"/>
                  </a:lnTo>
                  <a:lnTo>
                    <a:pt x="203200" y="0"/>
                  </a:lnTo>
                  <a:close/>
                </a:path>
              </a:pathLst>
            </a:custGeom>
            <a:solidFill>
              <a:srgbClr val="A64B23"/>
            </a:solidFill>
          </p:spPr>
        </p:sp>
        <p:sp>
          <p:nvSpPr>
            <p:cNvPr name="TextBox 8" id="8"/>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2308980" y="2663413"/>
            <a:ext cx="13388319" cy="1791516"/>
            <a:chOff x="0" y="0"/>
            <a:chExt cx="2602724" cy="348275"/>
          </a:xfrm>
        </p:grpSpPr>
        <p:sp>
          <p:nvSpPr>
            <p:cNvPr name="Freeform 10" id="10"/>
            <p:cNvSpPr/>
            <p:nvPr/>
          </p:nvSpPr>
          <p:spPr>
            <a:xfrm flipH="false" flipV="false" rot="0">
              <a:off x="0" y="0"/>
              <a:ext cx="2602724" cy="348275"/>
            </a:xfrm>
            <a:custGeom>
              <a:avLst/>
              <a:gdLst/>
              <a:ahLst/>
              <a:cxnLst/>
              <a:rect r="r" b="b" t="t" l="l"/>
              <a:pathLst>
                <a:path h="348275" w="2602724">
                  <a:moveTo>
                    <a:pt x="203200" y="0"/>
                  </a:moveTo>
                  <a:lnTo>
                    <a:pt x="2602724" y="0"/>
                  </a:lnTo>
                  <a:lnTo>
                    <a:pt x="2399524" y="348275"/>
                  </a:lnTo>
                  <a:lnTo>
                    <a:pt x="0" y="348275"/>
                  </a:lnTo>
                  <a:lnTo>
                    <a:pt x="203200" y="0"/>
                  </a:lnTo>
                  <a:close/>
                </a:path>
              </a:pathLst>
            </a:custGeom>
            <a:solidFill>
              <a:srgbClr val="EEB7B0"/>
            </a:solidFill>
          </p:spPr>
        </p:sp>
        <p:sp>
          <p:nvSpPr>
            <p:cNvPr name="TextBox 11" id="11"/>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2743687" y="2423794"/>
            <a:ext cx="985710" cy="646984"/>
          </a:xfrm>
          <a:custGeom>
            <a:avLst/>
            <a:gdLst/>
            <a:ahLst/>
            <a:cxnLst/>
            <a:rect r="r" b="b" t="t" l="l"/>
            <a:pathLst>
              <a:path h="646984" w="985710">
                <a:moveTo>
                  <a:pt x="0" y="0"/>
                </a:moveTo>
                <a:lnTo>
                  <a:pt x="985710" y="0"/>
                </a:lnTo>
                <a:lnTo>
                  <a:pt x="985710" y="646984"/>
                </a:lnTo>
                <a:lnTo>
                  <a:pt x="0" y="64698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5400000">
            <a:off x="460609" y="6945410"/>
            <a:ext cx="5395669" cy="7964048"/>
          </a:xfrm>
          <a:custGeom>
            <a:avLst/>
            <a:gdLst/>
            <a:ahLst/>
            <a:cxnLst/>
            <a:rect r="r" b="b" t="t" l="l"/>
            <a:pathLst>
              <a:path h="7964048" w="5395669">
                <a:moveTo>
                  <a:pt x="0" y="0"/>
                </a:moveTo>
                <a:lnTo>
                  <a:pt x="5395669" y="0"/>
                </a:lnTo>
                <a:lnTo>
                  <a:pt x="5395669" y="7964048"/>
                </a:lnTo>
                <a:lnTo>
                  <a:pt x="0" y="796404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13940804" y="-2434298"/>
            <a:ext cx="6602765" cy="4858093"/>
          </a:xfrm>
          <a:custGeom>
            <a:avLst/>
            <a:gdLst/>
            <a:ahLst/>
            <a:cxnLst/>
            <a:rect r="r" b="b" t="t" l="l"/>
            <a:pathLst>
              <a:path h="4858093" w="6602765">
                <a:moveTo>
                  <a:pt x="0" y="0"/>
                </a:moveTo>
                <a:lnTo>
                  <a:pt x="6602765" y="0"/>
                </a:lnTo>
                <a:lnTo>
                  <a:pt x="6602765" y="4858092"/>
                </a:lnTo>
                <a:lnTo>
                  <a:pt x="0" y="485809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0">
            <a:off x="210037" y="7878010"/>
            <a:ext cx="3462763" cy="1857300"/>
          </a:xfrm>
          <a:custGeom>
            <a:avLst/>
            <a:gdLst/>
            <a:ahLst/>
            <a:cxnLst/>
            <a:rect r="r" b="b" t="t" l="l"/>
            <a:pathLst>
              <a:path h="1857300" w="3462763">
                <a:moveTo>
                  <a:pt x="0" y="0"/>
                </a:moveTo>
                <a:lnTo>
                  <a:pt x="3462763" y="0"/>
                </a:lnTo>
                <a:lnTo>
                  <a:pt x="3462763" y="1857300"/>
                </a:lnTo>
                <a:lnTo>
                  <a:pt x="0" y="18573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6" id="16"/>
          <p:cNvSpPr/>
          <p:nvPr/>
        </p:nvSpPr>
        <p:spPr>
          <a:xfrm flipH="false" flipV="false" rot="0">
            <a:off x="5411983" y="7878010"/>
            <a:ext cx="1728484" cy="1920538"/>
          </a:xfrm>
          <a:custGeom>
            <a:avLst/>
            <a:gdLst/>
            <a:ahLst/>
            <a:cxnLst/>
            <a:rect r="r" b="b" t="t" l="l"/>
            <a:pathLst>
              <a:path h="1920538" w="1728484">
                <a:moveTo>
                  <a:pt x="0" y="0"/>
                </a:moveTo>
                <a:lnTo>
                  <a:pt x="1728485" y="0"/>
                </a:lnTo>
                <a:lnTo>
                  <a:pt x="1728485" y="1920538"/>
                </a:lnTo>
                <a:lnTo>
                  <a:pt x="0" y="192053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7" id="17"/>
          <p:cNvSpPr txBox="true"/>
          <p:nvPr/>
        </p:nvSpPr>
        <p:spPr>
          <a:xfrm rot="0">
            <a:off x="7140468" y="857250"/>
            <a:ext cx="3534425"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Paytone One Bold"/>
              </a:rPr>
              <a:t>Topic</a:t>
            </a:r>
          </a:p>
        </p:txBody>
      </p:sp>
      <p:sp>
        <p:nvSpPr>
          <p:cNvPr name="TextBox 18" id="18"/>
          <p:cNvSpPr txBox="true"/>
          <p:nvPr/>
        </p:nvSpPr>
        <p:spPr>
          <a:xfrm rot="0">
            <a:off x="3436480" y="2981697"/>
            <a:ext cx="10942400" cy="1473231"/>
          </a:xfrm>
          <a:prstGeom prst="rect">
            <a:avLst/>
          </a:prstGeom>
        </p:spPr>
        <p:txBody>
          <a:bodyPr anchor="t" rtlCol="false" tIns="0" lIns="0" bIns="0" rIns="0">
            <a:spAutoFit/>
          </a:bodyPr>
          <a:lstStyle/>
          <a:p>
            <a:pPr algn="ctr">
              <a:lnSpc>
                <a:spcPts val="5713"/>
              </a:lnSpc>
            </a:pPr>
            <a:r>
              <a:rPr lang="en-US" sz="5601">
                <a:solidFill>
                  <a:srgbClr val="000000"/>
                </a:solidFill>
                <a:latin typeface="Quicksand Bold"/>
              </a:rPr>
              <a:t>Topic: Tìm hiểu thư viện OpenCV</a:t>
            </a:r>
          </a:p>
        </p:txBody>
      </p:sp>
      <p:sp>
        <p:nvSpPr>
          <p:cNvPr name="Freeform 19" id="19"/>
          <p:cNvSpPr/>
          <p:nvPr/>
        </p:nvSpPr>
        <p:spPr>
          <a:xfrm flipH="false" flipV="false" rot="0">
            <a:off x="2743687" y="5140874"/>
            <a:ext cx="985710" cy="646984"/>
          </a:xfrm>
          <a:custGeom>
            <a:avLst/>
            <a:gdLst/>
            <a:ahLst/>
            <a:cxnLst/>
            <a:rect r="r" b="b" t="t" l="l"/>
            <a:pathLst>
              <a:path h="646984" w="985710">
                <a:moveTo>
                  <a:pt x="0" y="0"/>
                </a:moveTo>
                <a:lnTo>
                  <a:pt x="985710" y="0"/>
                </a:lnTo>
                <a:lnTo>
                  <a:pt x="985710" y="646984"/>
                </a:lnTo>
                <a:lnTo>
                  <a:pt x="0" y="64698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716244" y="2759891"/>
            <a:ext cx="16230600" cy="6498409"/>
            <a:chOff x="0" y="0"/>
            <a:chExt cx="4274726" cy="1711515"/>
          </a:xfrm>
        </p:grpSpPr>
        <p:sp>
          <p:nvSpPr>
            <p:cNvPr name="Freeform 3" id="3"/>
            <p:cNvSpPr/>
            <p:nvPr/>
          </p:nvSpPr>
          <p:spPr>
            <a:xfrm flipH="false" flipV="false" rot="0">
              <a:off x="0" y="0"/>
              <a:ext cx="4274726" cy="1711515"/>
            </a:xfrm>
            <a:custGeom>
              <a:avLst/>
              <a:gdLst/>
              <a:ahLst/>
              <a:cxnLst/>
              <a:rect r="r" b="b" t="t" l="l"/>
              <a:pathLst>
                <a:path h="1711515" w="4274726">
                  <a:moveTo>
                    <a:pt x="24327" y="0"/>
                  </a:moveTo>
                  <a:lnTo>
                    <a:pt x="4250399" y="0"/>
                  </a:lnTo>
                  <a:cubicBezTo>
                    <a:pt x="4263834" y="0"/>
                    <a:pt x="4274726" y="10891"/>
                    <a:pt x="4274726" y="24327"/>
                  </a:cubicBezTo>
                  <a:lnTo>
                    <a:pt x="4274726" y="1687188"/>
                  </a:lnTo>
                  <a:cubicBezTo>
                    <a:pt x="4274726" y="1700624"/>
                    <a:pt x="4263834" y="1711515"/>
                    <a:pt x="4250399" y="1711515"/>
                  </a:cubicBezTo>
                  <a:lnTo>
                    <a:pt x="24327" y="1711515"/>
                  </a:lnTo>
                  <a:cubicBezTo>
                    <a:pt x="10891" y="1711515"/>
                    <a:pt x="0" y="1700624"/>
                    <a:pt x="0" y="1687188"/>
                  </a:cubicBezTo>
                  <a:lnTo>
                    <a:pt x="0" y="24327"/>
                  </a:lnTo>
                  <a:cubicBezTo>
                    <a:pt x="0" y="10891"/>
                    <a:pt x="10891" y="0"/>
                    <a:pt x="24327" y="0"/>
                  </a:cubicBezTo>
                  <a:close/>
                </a:path>
              </a:pathLst>
            </a:custGeom>
            <a:solidFill>
              <a:srgbClr val="DCC3AC"/>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3067879">
            <a:off x="15046306" y="7691060"/>
            <a:ext cx="2484075" cy="3134480"/>
          </a:xfrm>
          <a:custGeom>
            <a:avLst/>
            <a:gdLst/>
            <a:ahLst/>
            <a:cxnLst/>
            <a:rect r="r" b="b" t="t" l="l"/>
            <a:pathLst>
              <a:path h="3134480" w="2484075">
                <a:moveTo>
                  <a:pt x="0" y="0"/>
                </a:moveTo>
                <a:lnTo>
                  <a:pt x="2484075" y="0"/>
                </a:lnTo>
                <a:lnTo>
                  <a:pt x="2484075" y="3134480"/>
                </a:lnTo>
                <a:lnTo>
                  <a:pt x="0" y="3134480"/>
                </a:lnTo>
                <a:lnTo>
                  <a:pt x="0" y="0"/>
                </a:lnTo>
                <a:close/>
              </a:path>
            </a:pathLst>
          </a:custGeom>
          <a:blipFill>
            <a:blip r:embed="rId2"/>
            <a:stretch>
              <a:fillRect l="0" t="0" r="0" b="0"/>
            </a:stretch>
          </a:blipFill>
        </p:spPr>
      </p:sp>
      <p:sp>
        <p:nvSpPr>
          <p:cNvPr name="Freeform 6" id="6"/>
          <p:cNvSpPr/>
          <p:nvPr/>
        </p:nvSpPr>
        <p:spPr>
          <a:xfrm flipH="false" flipV="false" rot="-4063775">
            <a:off x="729149" y="2068980"/>
            <a:ext cx="1806132" cy="1934278"/>
          </a:xfrm>
          <a:custGeom>
            <a:avLst/>
            <a:gdLst/>
            <a:ahLst/>
            <a:cxnLst/>
            <a:rect r="r" b="b" t="t" l="l"/>
            <a:pathLst>
              <a:path h="1934278" w="1806132">
                <a:moveTo>
                  <a:pt x="0" y="0"/>
                </a:moveTo>
                <a:lnTo>
                  <a:pt x="1806132" y="0"/>
                </a:lnTo>
                <a:lnTo>
                  <a:pt x="1806132" y="1934278"/>
                </a:lnTo>
                <a:lnTo>
                  <a:pt x="0" y="1934278"/>
                </a:lnTo>
                <a:lnTo>
                  <a:pt x="0" y="0"/>
                </a:lnTo>
                <a:close/>
              </a:path>
            </a:pathLst>
          </a:custGeom>
          <a:blipFill>
            <a:blip r:embed="rId3"/>
            <a:stretch>
              <a:fillRect l="0" t="0" r="0" b="0"/>
            </a:stretch>
          </a:blipFill>
        </p:spPr>
      </p:sp>
      <p:sp>
        <p:nvSpPr>
          <p:cNvPr name="Freeform 7" id="7"/>
          <p:cNvSpPr/>
          <p:nvPr/>
        </p:nvSpPr>
        <p:spPr>
          <a:xfrm flipH="false" flipV="false" rot="0">
            <a:off x="14253239" y="-1001116"/>
            <a:ext cx="6012122" cy="2029816"/>
          </a:xfrm>
          <a:custGeom>
            <a:avLst/>
            <a:gdLst/>
            <a:ahLst/>
            <a:cxnLst/>
            <a:rect r="r" b="b" t="t" l="l"/>
            <a:pathLst>
              <a:path h="2029816" w="6012122">
                <a:moveTo>
                  <a:pt x="0" y="0"/>
                </a:moveTo>
                <a:lnTo>
                  <a:pt x="6012122" y="0"/>
                </a:lnTo>
                <a:lnTo>
                  <a:pt x="6012122" y="2029816"/>
                </a:lnTo>
                <a:lnTo>
                  <a:pt x="0" y="20298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4688650" y="-2388553"/>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5285148" y="544794"/>
            <a:ext cx="8059828"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Paytone One Bold"/>
              </a:rPr>
              <a:t>Nội Dung</a:t>
            </a:r>
          </a:p>
        </p:txBody>
      </p:sp>
      <p:sp>
        <p:nvSpPr>
          <p:cNvPr name="TextBox 10" id="10"/>
          <p:cNvSpPr txBox="true"/>
          <p:nvPr/>
        </p:nvSpPr>
        <p:spPr>
          <a:xfrm rot="0">
            <a:off x="5192893" y="3198585"/>
            <a:ext cx="8244338" cy="5516245"/>
          </a:xfrm>
          <a:prstGeom prst="rect">
            <a:avLst/>
          </a:prstGeom>
        </p:spPr>
        <p:txBody>
          <a:bodyPr anchor="t" rtlCol="false" tIns="0" lIns="0" bIns="0" rIns="0">
            <a:spAutoFit/>
          </a:bodyPr>
          <a:lstStyle/>
          <a:p>
            <a:pPr algn="just">
              <a:lnSpc>
                <a:spcPts val="7279"/>
              </a:lnSpc>
            </a:pPr>
            <a:r>
              <a:rPr lang="en-US" sz="5199">
                <a:solidFill>
                  <a:srgbClr val="000000"/>
                </a:solidFill>
                <a:latin typeface="Quicksand Bold"/>
              </a:rPr>
              <a:t>1. Lịch sử phát triển</a:t>
            </a:r>
          </a:p>
          <a:p>
            <a:pPr algn="just">
              <a:lnSpc>
                <a:spcPts val="7279"/>
              </a:lnSpc>
            </a:pPr>
            <a:r>
              <a:rPr lang="en-US" sz="5199">
                <a:solidFill>
                  <a:srgbClr val="000000"/>
                </a:solidFill>
                <a:latin typeface="Quicksand Bold"/>
              </a:rPr>
              <a:t>2. </a:t>
            </a:r>
            <a:r>
              <a:rPr lang="en-US" sz="5199">
                <a:solidFill>
                  <a:srgbClr val="000000"/>
                </a:solidFill>
                <a:latin typeface="Quicksand Bold"/>
              </a:rPr>
              <a:t>Ứng dụng của OpenCV</a:t>
            </a:r>
          </a:p>
          <a:p>
            <a:pPr algn="just">
              <a:lnSpc>
                <a:spcPts val="7279"/>
              </a:lnSpc>
            </a:pPr>
            <a:r>
              <a:rPr lang="en-US" sz="5199">
                <a:solidFill>
                  <a:srgbClr val="000000"/>
                </a:solidFill>
                <a:latin typeface="Quicksand Bold"/>
              </a:rPr>
              <a:t>3. Cách cài đặt</a:t>
            </a:r>
          </a:p>
          <a:p>
            <a:pPr algn="just">
              <a:lnSpc>
                <a:spcPts val="7279"/>
              </a:lnSpc>
            </a:pPr>
            <a:r>
              <a:rPr lang="en-US" sz="5199">
                <a:solidFill>
                  <a:srgbClr val="000000"/>
                </a:solidFill>
                <a:latin typeface="Quicksand Bold"/>
              </a:rPr>
              <a:t>4. </a:t>
            </a:r>
            <a:r>
              <a:rPr lang="en-US" sz="5199">
                <a:solidFill>
                  <a:srgbClr val="000000"/>
                </a:solidFill>
                <a:latin typeface="Quicksand Bold"/>
              </a:rPr>
              <a:t>Các chức năng chính</a:t>
            </a:r>
          </a:p>
          <a:p>
            <a:pPr algn="just">
              <a:lnSpc>
                <a:spcPts val="7279"/>
              </a:lnSpc>
            </a:pPr>
            <a:r>
              <a:rPr lang="en-US" sz="5199">
                <a:solidFill>
                  <a:srgbClr val="000000"/>
                </a:solidFill>
                <a:latin typeface="Quicksand Bold"/>
              </a:rPr>
              <a:t>5. </a:t>
            </a:r>
            <a:r>
              <a:rPr lang="en-US" sz="5199">
                <a:solidFill>
                  <a:srgbClr val="000000"/>
                </a:solidFill>
                <a:latin typeface="Quicksand Bold"/>
              </a:rPr>
              <a:t>Ví dụ</a:t>
            </a:r>
          </a:p>
          <a:p>
            <a:pPr algn="just">
              <a:lnSpc>
                <a:spcPts val="7279"/>
              </a:lnSpc>
            </a:pPr>
            <a:r>
              <a:rPr lang="en-US" sz="5199">
                <a:solidFill>
                  <a:srgbClr val="000000"/>
                </a:solidFill>
                <a:latin typeface="Quicksand Bold"/>
              </a:rPr>
              <a:t>6. </a:t>
            </a:r>
            <a:r>
              <a:rPr lang="en-US" sz="5199">
                <a:solidFill>
                  <a:srgbClr val="000000"/>
                </a:solidFill>
                <a:latin typeface="Quicksand Bold"/>
              </a:rPr>
              <a:t>Sản phẩm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1173855" y="-2556703"/>
            <a:ext cx="19461855" cy="7890897"/>
          </a:xfrm>
          <a:custGeom>
            <a:avLst/>
            <a:gdLst/>
            <a:ahLst/>
            <a:cxnLst/>
            <a:rect r="r" b="b" t="t" l="l"/>
            <a:pathLst>
              <a:path h="7890897" w="19461855">
                <a:moveTo>
                  <a:pt x="0" y="0"/>
                </a:moveTo>
                <a:lnTo>
                  <a:pt x="19461855" y="0"/>
                </a:lnTo>
                <a:lnTo>
                  <a:pt x="19461855" y="7890897"/>
                </a:lnTo>
                <a:lnTo>
                  <a:pt x="0" y="7890897"/>
                </a:lnTo>
                <a:lnTo>
                  <a:pt x="0" y="0"/>
                </a:lnTo>
                <a:close/>
              </a:path>
            </a:pathLst>
          </a:custGeom>
          <a:blipFill>
            <a:blip r:embed="rId2">
              <a:alphaModFix amt="42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33150" y="2494421"/>
            <a:ext cx="15726150" cy="7268616"/>
          </a:xfrm>
          <a:custGeom>
            <a:avLst/>
            <a:gdLst/>
            <a:ahLst/>
            <a:cxnLst/>
            <a:rect r="r" b="b" t="t" l="l"/>
            <a:pathLst>
              <a:path h="7268616" w="15726150">
                <a:moveTo>
                  <a:pt x="0" y="0"/>
                </a:moveTo>
                <a:lnTo>
                  <a:pt x="15726150" y="0"/>
                </a:lnTo>
                <a:lnTo>
                  <a:pt x="15726150" y="7268616"/>
                </a:lnTo>
                <a:lnTo>
                  <a:pt x="0" y="72686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616029" y="352032"/>
            <a:ext cx="12440485" cy="1566544"/>
          </a:xfrm>
          <a:prstGeom prst="rect">
            <a:avLst/>
          </a:prstGeom>
        </p:spPr>
        <p:txBody>
          <a:bodyPr anchor="t" rtlCol="false" tIns="0" lIns="0" bIns="0" rIns="0">
            <a:spAutoFit/>
          </a:bodyPr>
          <a:lstStyle/>
          <a:p>
            <a:pPr algn="ctr" marL="1986285" indent="-993143" lvl="1">
              <a:lnSpc>
                <a:spcPts val="12880"/>
              </a:lnSpc>
              <a:buFont typeface="Arial"/>
              <a:buChar char="•"/>
            </a:pPr>
            <a:r>
              <a:rPr lang="en-US" sz="9200">
                <a:solidFill>
                  <a:srgbClr val="000000"/>
                </a:solidFill>
                <a:latin typeface="Paytone One Bold"/>
              </a:rPr>
              <a:t>Lịch sử phát triển</a:t>
            </a:r>
          </a:p>
        </p:txBody>
      </p:sp>
      <p:sp>
        <p:nvSpPr>
          <p:cNvPr name="TextBox 5" id="5"/>
          <p:cNvSpPr txBox="true"/>
          <p:nvPr/>
        </p:nvSpPr>
        <p:spPr>
          <a:xfrm rot="0">
            <a:off x="4115205" y="2640396"/>
            <a:ext cx="12729781" cy="2980690"/>
          </a:xfrm>
          <a:prstGeom prst="rect">
            <a:avLst/>
          </a:prstGeom>
        </p:spPr>
        <p:txBody>
          <a:bodyPr anchor="t" rtlCol="false" tIns="0" lIns="0" bIns="0" rIns="0">
            <a:spAutoFit/>
          </a:bodyPr>
          <a:lstStyle/>
          <a:p>
            <a:pPr algn="just">
              <a:lnSpc>
                <a:spcPts val="4759"/>
              </a:lnSpc>
            </a:pPr>
            <a:r>
              <a:rPr lang="en-US" sz="3399">
                <a:solidFill>
                  <a:srgbClr val="000000"/>
                </a:solidFill>
                <a:latin typeface="Quicksand Bold"/>
              </a:rPr>
              <a:t>OpenCV (Open Source Computer Vision Library)</a:t>
            </a:r>
          </a:p>
          <a:p>
            <a:pPr algn="just">
              <a:lnSpc>
                <a:spcPts val="4759"/>
              </a:lnSpc>
            </a:pPr>
            <a:r>
              <a:rPr lang="en-US" sz="3399">
                <a:solidFill>
                  <a:srgbClr val="000000"/>
                </a:solidFill>
                <a:latin typeface="Quicksand Bold"/>
              </a:rPr>
              <a:t>Chính thức ra mắt vào năm 1999, dự án OpenCV ban đầu là một sáng kiến ​​của Intel Research nhằm nâng cao các ứng dụng sử dụng nhiều CPU, một phần của một loạt các dự án bao gồm dò tia thời gian thực và tường hiển thị 3D.</a:t>
            </a:r>
          </a:p>
        </p:txBody>
      </p:sp>
      <p:sp>
        <p:nvSpPr>
          <p:cNvPr name="TextBox 6" id="6"/>
          <p:cNvSpPr txBox="true"/>
          <p:nvPr/>
        </p:nvSpPr>
        <p:spPr>
          <a:xfrm rot="0">
            <a:off x="4115205" y="6570522"/>
            <a:ext cx="12729781" cy="3448127"/>
          </a:xfrm>
          <a:prstGeom prst="rect">
            <a:avLst/>
          </a:prstGeom>
        </p:spPr>
        <p:txBody>
          <a:bodyPr anchor="t" rtlCol="false" tIns="0" lIns="0" bIns="0" rIns="0">
            <a:spAutoFit/>
          </a:bodyPr>
          <a:lstStyle/>
          <a:p>
            <a:pPr algn="just">
              <a:lnSpc>
                <a:spcPts val="4759"/>
              </a:lnSpc>
            </a:pPr>
            <a:r>
              <a:rPr lang="en-US" sz="3399">
                <a:solidFill>
                  <a:srgbClr val="000000"/>
                </a:solidFill>
                <a:latin typeface="Quicksand Bold"/>
              </a:rPr>
              <a:t>OpenCV là thư viện mã nguồn mở khổng lồ dành cho thị giác máy tính (computer vision), học máy (ML) và xử lý hình ảnh (Image Processing).</a:t>
            </a:r>
          </a:p>
          <a:p>
            <a:pPr algn="just">
              <a:lnSpc>
                <a:spcPts val="4759"/>
              </a:lnSpc>
            </a:pPr>
            <a:r>
              <a:rPr lang="en-US" sz="3399">
                <a:solidFill>
                  <a:srgbClr val="000000"/>
                </a:solidFill>
                <a:latin typeface="Quicksand Bold"/>
              </a:rPr>
              <a:t>OpenCV hỗ trợ nhiều ngôn ngữ lập trình như C++, Python, Java.</a:t>
            </a:r>
          </a:p>
          <a:p>
            <a:pPr>
              <a:lnSpc>
                <a:spcPts val="3631"/>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3087391" y="2295542"/>
            <a:ext cx="14171909" cy="6393464"/>
          </a:xfrm>
          <a:custGeom>
            <a:avLst/>
            <a:gdLst/>
            <a:ahLst/>
            <a:cxnLst/>
            <a:rect r="r" b="b" t="t" l="l"/>
            <a:pathLst>
              <a:path h="6393464" w="14171909">
                <a:moveTo>
                  <a:pt x="0" y="0"/>
                </a:moveTo>
                <a:lnTo>
                  <a:pt x="14171909" y="0"/>
                </a:lnTo>
                <a:lnTo>
                  <a:pt x="14171909" y="6393463"/>
                </a:lnTo>
                <a:lnTo>
                  <a:pt x="0" y="63934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2790999" y="9258300"/>
            <a:ext cx="6492240" cy="0"/>
          </a:xfrm>
          <a:prstGeom prst="line">
            <a:avLst/>
          </a:prstGeom>
          <a:ln cap="flat" w="38100">
            <a:solidFill>
              <a:srgbClr val="000000"/>
            </a:solidFill>
            <a:prstDash val="solid"/>
            <a:headEnd type="none" len="sm" w="sm"/>
            <a:tailEnd type="none" len="sm" w="sm"/>
          </a:ln>
        </p:spPr>
      </p:sp>
      <p:sp>
        <p:nvSpPr>
          <p:cNvPr name="TextBox 4" id="4"/>
          <p:cNvSpPr txBox="true"/>
          <p:nvPr/>
        </p:nvSpPr>
        <p:spPr>
          <a:xfrm rot="0">
            <a:off x="3826433" y="2719229"/>
            <a:ext cx="11236011" cy="5450840"/>
          </a:xfrm>
          <a:prstGeom prst="rect">
            <a:avLst/>
          </a:prstGeom>
        </p:spPr>
        <p:txBody>
          <a:bodyPr anchor="t" rtlCol="false" tIns="0" lIns="0" bIns="0" rIns="0">
            <a:spAutoFit/>
          </a:bodyPr>
          <a:lstStyle/>
          <a:p>
            <a:pPr marL="949964" indent="-474982" lvl="1">
              <a:lnSpc>
                <a:spcPts val="6160"/>
              </a:lnSpc>
              <a:buFont typeface="Arial"/>
              <a:buChar char="•"/>
            </a:pPr>
            <a:r>
              <a:rPr lang="en-US" sz="4400">
                <a:solidFill>
                  <a:srgbClr val="000000"/>
                </a:solidFill>
                <a:latin typeface="Quicksand Bold"/>
              </a:rPr>
              <a:t>Nhận diện khuôn mặt</a:t>
            </a:r>
          </a:p>
          <a:p>
            <a:pPr marL="949964" indent="-474982" lvl="1">
              <a:lnSpc>
                <a:spcPts val="6160"/>
              </a:lnSpc>
              <a:buFont typeface="Arial"/>
              <a:buChar char="•"/>
            </a:pPr>
            <a:r>
              <a:rPr lang="en-US" sz="4400">
                <a:solidFill>
                  <a:srgbClr val="000000"/>
                </a:solidFill>
                <a:latin typeface="Quicksand Bold"/>
              </a:rPr>
              <a:t>Kiểm tra và giám sát tự động</a:t>
            </a:r>
          </a:p>
          <a:p>
            <a:pPr marL="949964" indent="-474982" lvl="1">
              <a:lnSpc>
                <a:spcPts val="6160"/>
              </a:lnSpc>
              <a:buFont typeface="Arial"/>
              <a:buChar char="•"/>
            </a:pPr>
            <a:r>
              <a:rPr lang="en-US" sz="4400">
                <a:solidFill>
                  <a:srgbClr val="000000"/>
                </a:solidFill>
                <a:latin typeface="Quicksand Bold"/>
              </a:rPr>
              <a:t>Đếm số lượng người </a:t>
            </a:r>
          </a:p>
          <a:p>
            <a:pPr marL="949964" indent="-474982" lvl="1">
              <a:lnSpc>
                <a:spcPts val="6160"/>
              </a:lnSpc>
              <a:buFont typeface="Arial"/>
              <a:buChar char="•"/>
            </a:pPr>
            <a:r>
              <a:rPr lang="en-US" sz="4400">
                <a:solidFill>
                  <a:srgbClr val="000000"/>
                </a:solidFill>
                <a:latin typeface="Quicksand Bold"/>
              </a:rPr>
              <a:t>Đếm xe trên đường cao tốc</a:t>
            </a:r>
          </a:p>
          <a:p>
            <a:pPr marL="949964" indent="-474982" lvl="1">
              <a:lnSpc>
                <a:spcPts val="6160"/>
              </a:lnSpc>
              <a:buFont typeface="Arial"/>
              <a:buChar char="•"/>
            </a:pPr>
            <a:r>
              <a:rPr lang="en-US" sz="4400">
                <a:solidFill>
                  <a:srgbClr val="000000"/>
                </a:solidFill>
                <a:latin typeface="Quicksand Bold"/>
              </a:rPr>
              <a:t>Xe tự hành</a:t>
            </a:r>
          </a:p>
          <a:p>
            <a:pPr marL="949964" indent="-474982" lvl="1">
              <a:lnSpc>
                <a:spcPts val="6160"/>
              </a:lnSpc>
              <a:buFont typeface="Arial"/>
              <a:buChar char="•"/>
            </a:pPr>
            <a:r>
              <a:rPr lang="en-US" sz="4400">
                <a:solidFill>
                  <a:srgbClr val="000000"/>
                </a:solidFill>
                <a:latin typeface="Quicksand Bold"/>
              </a:rPr>
              <a:t>Phân tích hình ảnh y tế</a:t>
            </a:r>
          </a:p>
          <a:p>
            <a:pPr marL="949964" indent="-474982" lvl="1">
              <a:lnSpc>
                <a:spcPts val="6160"/>
              </a:lnSpc>
              <a:buFont typeface="Arial"/>
              <a:buChar char="•"/>
            </a:pPr>
            <a:r>
              <a:rPr lang="en-US" sz="4400">
                <a:solidFill>
                  <a:srgbClr val="000000"/>
                </a:solidFill>
                <a:latin typeface="Quicksand Bold"/>
              </a:rPr>
              <a:t>Xử lý ảnh</a:t>
            </a:r>
          </a:p>
        </p:txBody>
      </p:sp>
      <p:sp>
        <p:nvSpPr>
          <p:cNvPr name="Freeform 5" id="5"/>
          <p:cNvSpPr/>
          <p:nvPr/>
        </p:nvSpPr>
        <p:spPr>
          <a:xfrm flipH="false" flipV="false" rot="0">
            <a:off x="13879904" y="3071662"/>
            <a:ext cx="1920430" cy="1920430"/>
          </a:xfrm>
          <a:custGeom>
            <a:avLst/>
            <a:gdLst/>
            <a:ahLst/>
            <a:cxnLst/>
            <a:rect r="r" b="b" t="t" l="l"/>
            <a:pathLst>
              <a:path h="1920430" w="1920430">
                <a:moveTo>
                  <a:pt x="0" y="0"/>
                </a:moveTo>
                <a:lnTo>
                  <a:pt x="1920431" y="0"/>
                </a:lnTo>
                <a:lnTo>
                  <a:pt x="1920431" y="1920430"/>
                </a:lnTo>
                <a:lnTo>
                  <a:pt x="0" y="1920430"/>
                </a:lnTo>
                <a:lnTo>
                  <a:pt x="0" y="0"/>
                </a:lnTo>
                <a:close/>
              </a:path>
            </a:pathLst>
          </a:custGeom>
          <a:blipFill>
            <a:blip r:embed="rId4"/>
            <a:stretch>
              <a:fillRect l="0" t="0" r="0" b="0"/>
            </a:stretch>
          </a:blipFill>
        </p:spPr>
      </p:sp>
      <p:sp>
        <p:nvSpPr>
          <p:cNvPr name="Freeform 6" id="6"/>
          <p:cNvSpPr/>
          <p:nvPr/>
        </p:nvSpPr>
        <p:spPr>
          <a:xfrm flipH="false" flipV="false" rot="0">
            <a:off x="13855869" y="5799645"/>
            <a:ext cx="1968501" cy="1968501"/>
          </a:xfrm>
          <a:custGeom>
            <a:avLst/>
            <a:gdLst/>
            <a:ahLst/>
            <a:cxnLst/>
            <a:rect r="r" b="b" t="t" l="l"/>
            <a:pathLst>
              <a:path h="1968501" w="1968501">
                <a:moveTo>
                  <a:pt x="0" y="0"/>
                </a:moveTo>
                <a:lnTo>
                  <a:pt x="1968501" y="0"/>
                </a:lnTo>
                <a:lnTo>
                  <a:pt x="1968501" y="1968500"/>
                </a:lnTo>
                <a:lnTo>
                  <a:pt x="0" y="1968500"/>
                </a:lnTo>
                <a:lnTo>
                  <a:pt x="0" y="0"/>
                </a:lnTo>
                <a:close/>
              </a:path>
            </a:pathLst>
          </a:custGeom>
          <a:blipFill>
            <a:blip r:embed="rId5"/>
            <a:stretch>
              <a:fillRect l="0" t="0" r="0" b="0"/>
            </a:stretch>
          </a:blipFill>
        </p:spPr>
      </p:sp>
      <p:sp>
        <p:nvSpPr>
          <p:cNvPr name="Freeform 7" id="7"/>
          <p:cNvSpPr/>
          <p:nvPr/>
        </p:nvSpPr>
        <p:spPr>
          <a:xfrm flipH="false" flipV="false" rot="0">
            <a:off x="708637" y="2814479"/>
            <a:ext cx="1969891" cy="1969891"/>
          </a:xfrm>
          <a:custGeom>
            <a:avLst/>
            <a:gdLst/>
            <a:ahLst/>
            <a:cxnLst/>
            <a:rect r="r" b="b" t="t" l="l"/>
            <a:pathLst>
              <a:path h="1969891" w="1969891">
                <a:moveTo>
                  <a:pt x="0" y="0"/>
                </a:moveTo>
                <a:lnTo>
                  <a:pt x="1969890" y="0"/>
                </a:lnTo>
                <a:lnTo>
                  <a:pt x="1969890" y="1969891"/>
                </a:lnTo>
                <a:lnTo>
                  <a:pt x="0" y="1969891"/>
                </a:lnTo>
                <a:lnTo>
                  <a:pt x="0" y="0"/>
                </a:lnTo>
                <a:close/>
              </a:path>
            </a:pathLst>
          </a:custGeom>
          <a:blipFill>
            <a:blip r:embed="rId6"/>
            <a:stretch>
              <a:fillRect l="0" t="0" r="0" b="0"/>
            </a:stretch>
          </a:blipFill>
        </p:spPr>
      </p:sp>
      <p:sp>
        <p:nvSpPr>
          <p:cNvPr name="Freeform 8" id="8"/>
          <p:cNvSpPr/>
          <p:nvPr/>
        </p:nvSpPr>
        <p:spPr>
          <a:xfrm flipH="false" flipV="false" rot="0">
            <a:off x="739185" y="5870220"/>
            <a:ext cx="2112711" cy="2112711"/>
          </a:xfrm>
          <a:custGeom>
            <a:avLst/>
            <a:gdLst/>
            <a:ahLst/>
            <a:cxnLst/>
            <a:rect r="r" b="b" t="t" l="l"/>
            <a:pathLst>
              <a:path h="2112711" w="2112711">
                <a:moveTo>
                  <a:pt x="0" y="0"/>
                </a:moveTo>
                <a:lnTo>
                  <a:pt x="2112711" y="0"/>
                </a:lnTo>
                <a:lnTo>
                  <a:pt x="2112711" y="2112711"/>
                </a:lnTo>
                <a:lnTo>
                  <a:pt x="0" y="2112711"/>
                </a:lnTo>
                <a:lnTo>
                  <a:pt x="0" y="0"/>
                </a:lnTo>
                <a:close/>
              </a:path>
            </a:pathLst>
          </a:custGeom>
          <a:blipFill>
            <a:blip r:embed="rId7"/>
            <a:stretch>
              <a:fillRect l="0" t="0" r="0" b="0"/>
            </a:stretch>
          </a:blipFill>
        </p:spPr>
      </p:sp>
      <p:sp>
        <p:nvSpPr>
          <p:cNvPr name="TextBox 9" id="9"/>
          <p:cNvSpPr txBox="true"/>
          <p:nvPr/>
        </p:nvSpPr>
        <p:spPr>
          <a:xfrm rot="0">
            <a:off x="739185" y="159703"/>
            <a:ext cx="16809630"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Paytone One Bold"/>
              </a:rPr>
              <a:t>2. Các ứng dụng của openCV</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8196606">
            <a:off x="12485143" y="-5686488"/>
            <a:ext cx="7299575" cy="10774229"/>
          </a:xfrm>
          <a:custGeom>
            <a:avLst/>
            <a:gdLst/>
            <a:ahLst/>
            <a:cxnLst/>
            <a:rect r="r" b="b" t="t" l="l"/>
            <a:pathLst>
              <a:path h="10774229" w="7299575">
                <a:moveTo>
                  <a:pt x="0" y="0"/>
                </a:moveTo>
                <a:lnTo>
                  <a:pt x="7299576" y="0"/>
                </a:lnTo>
                <a:lnTo>
                  <a:pt x="7299576" y="10774229"/>
                </a:lnTo>
                <a:lnTo>
                  <a:pt x="0" y="10774229"/>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284660">
            <a:off x="247526" y="3175668"/>
            <a:ext cx="11189148" cy="16515269"/>
          </a:xfrm>
          <a:custGeom>
            <a:avLst/>
            <a:gdLst/>
            <a:ahLst/>
            <a:cxnLst/>
            <a:rect r="r" b="b" t="t" l="l"/>
            <a:pathLst>
              <a:path h="16515269" w="11189148">
                <a:moveTo>
                  <a:pt x="0" y="0"/>
                </a:moveTo>
                <a:lnTo>
                  <a:pt x="11189148" y="0"/>
                </a:lnTo>
                <a:lnTo>
                  <a:pt x="11189148" y="16515269"/>
                </a:lnTo>
                <a:lnTo>
                  <a:pt x="0" y="16515269"/>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2865098"/>
            <a:ext cx="7768467" cy="5593296"/>
          </a:xfrm>
          <a:custGeom>
            <a:avLst/>
            <a:gdLst/>
            <a:ahLst/>
            <a:cxnLst/>
            <a:rect r="r" b="b" t="t" l="l"/>
            <a:pathLst>
              <a:path h="5593296" w="7768467">
                <a:moveTo>
                  <a:pt x="0" y="0"/>
                </a:moveTo>
                <a:lnTo>
                  <a:pt x="7768467" y="0"/>
                </a:lnTo>
                <a:lnTo>
                  <a:pt x="7768467" y="5593296"/>
                </a:lnTo>
                <a:lnTo>
                  <a:pt x="0" y="55932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490833" y="2865098"/>
            <a:ext cx="7768467" cy="5593296"/>
          </a:xfrm>
          <a:custGeom>
            <a:avLst/>
            <a:gdLst/>
            <a:ahLst/>
            <a:cxnLst/>
            <a:rect r="r" b="b" t="t" l="l"/>
            <a:pathLst>
              <a:path h="5593296" w="7768467">
                <a:moveTo>
                  <a:pt x="0" y="0"/>
                </a:moveTo>
                <a:lnTo>
                  <a:pt x="7768467" y="0"/>
                </a:lnTo>
                <a:lnTo>
                  <a:pt x="7768467" y="5593296"/>
                </a:lnTo>
                <a:lnTo>
                  <a:pt x="0" y="55932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263855" y="320707"/>
            <a:ext cx="2316072" cy="2150638"/>
          </a:xfrm>
          <a:custGeom>
            <a:avLst/>
            <a:gdLst/>
            <a:ahLst/>
            <a:cxnLst/>
            <a:rect r="r" b="b" t="t" l="l"/>
            <a:pathLst>
              <a:path h="2150638" w="2316072">
                <a:moveTo>
                  <a:pt x="0" y="0"/>
                </a:moveTo>
                <a:lnTo>
                  <a:pt x="2316072" y="0"/>
                </a:lnTo>
                <a:lnTo>
                  <a:pt x="2316072" y="2150638"/>
                </a:lnTo>
                <a:lnTo>
                  <a:pt x="0" y="2150638"/>
                </a:lnTo>
                <a:lnTo>
                  <a:pt x="0" y="0"/>
                </a:lnTo>
                <a:close/>
              </a:path>
            </a:pathLst>
          </a:custGeom>
          <a:blipFill>
            <a:blip r:embed="rId8"/>
            <a:stretch>
              <a:fillRect l="0" t="0" r="0" b="0"/>
            </a:stretch>
          </a:blipFill>
        </p:spPr>
      </p:sp>
      <p:sp>
        <p:nvSpPr>
          <p:cNvPr name="Freeform 7" id="7"/>
          <p:cNvSpPr/>
          <p:nvPr/>
        </p:nvSpPr>
        <p:spPr>
          <a:xfrm flipH="false" flipV="false" rot="0">
            <a:off x="293487" y="7602446"/>
            <a:ext cx="2450627" cy="2450627"/>
          </a:xfrm>
          <a:custGeom>
            <a:avLst/>
            <a:gdLst/>
            <a:ahLst/>
            <a:cxnLst/>
            <a:rect r="r" b="b" t="t" l="l"/>
            <a:pathLst>
              <a:path h="2450627" w="2450627">
                <a:moveTo>
                  <a:pt x="0" y="0"/>
                </a:moveTo>
                <a:lnTo>
                  <a:pt x="2450627" y="0"/>
                </a:lnTo>
                <a:lnTo>
                  <a:pt x="2450627" y="2450627"/>
                </a:lnTo>
                <a:lnTo>
                  <a:pt x="0" y="2450627"/>
                </a:lnTo>
                <a:lnTo>
                  <a:pt x="0" y="0"/>
                </a:lnTo>
                <a:close/>
              </a:path>
            </a:pathLst>
          </a:custGeom>
          <a:blipFill>
            <a:blip r:embed="rId9"/>
            <a:stretch>
              <a:fillRect l="0" t="0" r="0" b="0"/>
            </a:stretch>
          </a:blipFill>
        </p:spPr>
      </p:sp>
      <p:sp>
        <p:nvSpPr>
          <p:cNvPr name="Freeform 8" id="8"/>
          <p:cNvSpPr/>
          <p:nvPr/>
        </p:nvSpPr>
        <p:spPr>
          <a:xfrm flipH="false" flipV="false" rot="0">
            <a:off x="10058053" y="5661746"/>
            <a:ext cx="6634027" cy="1940700"/>
          </a:xfrm>
          <a:custGeom>
            <a:avLst/>
            <a:gdLst/>
            <a:ahLst/>
            <a:cxnLst/>
            <a:rect r="r" b="b" t="t" l="l"/>
            <a:pathLst>
              <a:path h="1940700" w="6634027">
                <a:moveTo>
                  <a:pt x="0" y="0"/>
                </a:moveTo>
                <a:lnTo>
                  <a:pt x="6634027" y="0"/>
                </a:lnTo>
                <a:lnTo>
                  <a:pt x="6634027" y="1940700"/>
                </a:lnTo>
                <a:lnTo>
                  <a:pt x="0" y="1940700"/>
                </a:lnTo>
                <a:lnTo>
                  <a:pt x="0" y="0"/>
                </a:lnTo>
                <a:close/>
              </a:path>
            </a:pathLst>
          </a:custGeom>
          <a:blipFill>
            <a:blip r:embed="rId10"/>
            <a:stretch>
              <a:fillRect l="0" t="0" r="0" b="0"/>
            </a:stretch>
          </a:blipFill>
        </p:spPr>
      </p:sp>
      <p:sp>
        <p:nvSpPr>
          <p:cNvPr name="TextBox 9" id="9"/>
          <p:cNvSpPr txBox="true"/>
          <p:nvPr/>
        </p:nvSpPr>
        <p:spPr>
          <a:xfrm rot="0">
            <a:off x="1028700" y="527029"/>
            <a:ext cx="13631920"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Paytone One Bold"/>
              </a:rPr>
              <a:t>3. Cách cài đặt openCV</a:t>
            </a:r>
          </a:p>
        </p:txBody>
      </p:sp>
      <p:sp>
        <p:nvSpPr>
          <p:cNvPr name="TextBox 10" id="10"/>
          <p:cNvSpPr txBox="true"/>
          <p:nvPr/>
        </p:nvSpPr>
        <p:spPr>
          <a:xfrm rot="0">
            <a:off x="1518801" y="4209288"/>
            <a:ext cx="6788265" cy="1880235"/>
          </a:xfrm>
          <a:prstGeom prst="rect">
            <a:avLst/>
          </a:prstGeom>
        </p:spPr>
        <p:txBody>
          <a:bodyPr anchor="t" rtlCol="false" tIns="0" lIns="0" bIns="0" rIns="0">
            <a:spAutoFit/>
          </a:bodyPr>
          <a:lstStyle/>
          <a:p>
            <a:pPr>
              <a:lnSpc>
                <a:spcPts val="5040"/>
              </a:lnSpc>
            </a:pPr>
            <a:r>
              <a:rPr lang="en-US" sz="3600">
                <a:solidFill>
                  <a:srgbClr val="000000"/>
                </a:solidFill>
                <a:latin typeface="Quicksand Bold"/>
              </a:rPr>
              <a:t>Để cài đặt opencv python trên windows sử dụng lệnh:</a:t>
            </a:r>
          </a:p>
          <a:p>
            <a:pPr>
              <a:lnSpc>
                <a:spcPts val="5040"/>
              </a:lnSpc>
            </a:pPr>
            <a:r>
              <a:rPr lang="en-US" sz="3600">
                <a:solidFill>
                  <a:srgbClr val="128DFF"/>
                </a:solidFill>
                <a:latin typeface="Quicksand Bold"/>
              </a:rPr>
              <a:t>pip install opencv-python</a:t>
            </a:r>
          </a:p>
        </p:txBody>
      </p:sp>
      <p:sp>
        <p:nvSpPr>
          <p:cNvPr name="TextBox 11" id="11"/>
          <p:cNvSpPr txBox="true"/>
          <p:nvPr/>
        </p:nvSpPr>
        <p:spPr>
          <a:xfrm rot="0">
            <a:off x="9980934" y="4209288"/>
            <a:ext cx="6788265" cy="1242060"/>
          </a:xfrm>
          <a:prstGeom prst="rect">
            <a:avLst/>
          </a:prstGeom>
        </p:spPr>
        <p:txBody>
          <a:bodyPr anchor="t" rtlCol="false" tIns="0" lIns="0" bIns="0" rIns="0">
            <a:spAutoFit/>
          </a:bodyPr>
          <a:lstStyle/>
          <a:p>
            <a:pPr>
              <a:lnSpc>
                <a:spcPts val="5040"/>
              </a:lnSpc>
            </a:pPr>
            <a:r>
              <a:rPr lang="en-US" sz="3600">
                <a:solidFill>
                  <a:srgbClr val="000000"/>
                </a:solidFill>
                <a:latin typeface="Quicksand Bold"/>
              </a:rPr>
              <a:t>Để kiểm tra phiên bản cài đặt sử dụng: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12204763" y="6856469"/>
            <a:ext cx="7990040" cy="7200900"/>
          </a:xfrm>
          <a:custGeom>
            <a:avLst/>
            <a:gdLst/>
            <a:ahLst/>
            <a:cxnLst/>
            <a:rect r="r" b="b" t="t" l="l"/>
            <a:pathLst>
              <a:path h="7200900" w="7990040">
                <a:moveTo>
                  <a:pt x="0" y="0"/>
                </a:moveTo>
                <a:lnTo>
                  <a:pt x="7990040" y="0"/>
                </a:lnTo>
                <a:lnTo>
                  <a:pt x="7990040" y="7200900"/>
                </a:lnTo>
                <a:lnTo>
                  <a:pt x="0" y="7200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20999" y="-1372614"/>
            <a:ext cx="7315200" cy="2469762"/>
          </a:xfrm>
          <a:custGeom>
            <a:avLst/>
            <a:gdLst/>
            <a:ahLst/>
            <a:cxnLst/>
            <a:rect r="r" b="b" t="t" l="l"/>
            <a:pathLst>
              <a:path h="2469762" w="7315200">
                <a:moveTo>
                  <a:pt x="0" y="0"/>
                </a:moveTo>
                <a:lnTo>
                  <a:pt x="7315200" y="0"/>
                </a:lnTo>
                <a:lnTo>
                  <a:pt x="7315200" y="2469762"/>
                </a:lnTo>
                <a:lnTo>
                  <a:pt x="0" y="24697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0" y="9119209"/>
            <a:ext cx="2687386" cy="2335582"/>
          </a:xfrm>
          <a:custGeom>
            <a:avLst/>
            <a:gdLst/>
            <a:ahLst/>
            <a:cxnLst/>
            <a:rect r="r" b="b" t="t" l="l"/>
            <a:pathLst>
              <a:path h="2335582" w="2687386">
                <a:moveTo>
                  <a:pt x="0" y="0"/>
                </a:moveTo>
                <a:lnTo>
                  <a:pt x="2687386" y="0"/>
                </a:lnTo>
                <a:lnTo>
                  <a:pt x="2687386" y="2335582"/>
                </a:lnTo>
                <a:lnTo>
                  <a:pt x="0" y="23355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0" y="83254"/>
            <a:ext cx="18288000" cy="2787649"/>
          </a:xfrm>
          <a:prstGeom prst="rect">
            <a:avLst/>
          </a:prstGeom>
        </p:spPr>
        <p:txBody>
          <a:bodyPr anchor="t" rtlCol="false" tIns="0" lIns="0" bIns="0" rIns="0">
            <a:spAutoFit/>
          </a:bodyPr>
          <a:lstStyle/>
          <a:p>
            <a:pPr algn="ctr">
              <a:lnSpc>
                <a:spcPts val="11200"/>
              </a:lnSpc>
            </a:pPr>
            <a:r>
              <a:rPr lang="en-US" sz="8000">
                <a:solidFill>
                  <a:srgbClr val="000000"/>
                </a:solidFill>
                <a:latin typeface="Paytone One Bold"/>
              </a:rPr>
              <a:t>4. Một số hàm OpenCV dùng trong xử lý ảnh</a:t>
            </a:r>
          </a:p>
        </p:txBody>
      </p:sp>
      <p:sp>
        <p:nvSpPr>
          <p:cNvPr name="TextBox 6" id="6"/>
          <p:cNvSpPr txBox="true"/>
          <p:nvPr/>
        </p:nvSpPr>
        <p:spPr>
          <a:xfrm rot="0">
            <a:off x="1028700" y="3239972"/>
            <a:ext cx="5564148" cy="632460"/>
          </a:xfrm>
          <a:prstGeom prst="rect">
            <a:avLst/>
          </a:prstGeom>
        </p:spPr>
        <p:txBody>
          <a:bodyPr anchor="t" rtlCol="false" tIns="0" lIns="0" bIns="0" rIns="0">
            <a:spAutoFit/>
          </a:bodyPr>
          <a:lstStyle/>
          <a:p>
            <a:pPr algn="ctr">
              <a:lnSpc>
                <a:spcPts val="5040"/>
              </a:lnSpc>
            </a:pPr>
            <a:r>
              <a:rPr lang="en-US" sz="3600">
                <a:solidFill>
                  <a:srgbClr val="128DFF"/>
                </a:solidFill>
                <a:latin typeface="DejaVu Serif Bold"/>
              </a:rPr>
              <a:t>cv2.imread(path,flag)</a:t>
            </a:r>
          </a:p>
        </p:txBody>
      </p:sp>
      <p:sp>
        <p:nvSpPr>
          <p:cNvPr name="TextBox 7" id="7"/>
          <p:cNvSpPr txBox="true"/>
          <p:nvPr/>
        </p:nvSpPr>
        <p:spPr>
          <a:xfrm rot="0">
            <a:off x="6861965" y="3248862"/>
            <a:ext cx="8337580" cy="1180465"/>
          </a:xfrm>
          <a:prstGeom prst="rect">
            <a:avLst/>
          </a:prstGeom>
        </p:spPr>
        <p:txBody>
          <a:bodyPr anchor="t" rtlCol="false" tIns="0" lIns="0" bIns="0" rIns="0">
            <a:spAutoFit/>
          </a:bodyPr>
          <a:lstStyle/>
          <a:p>
            <a:pPr>
              <a:lnSpc>
                <a:spcPts val="4759"/>
              </a:lnSpc>
            </a:pPr>
            <a:r>
              <a:rPr lang="en-US" sz="3399">
                <a:solidFill>
                  <a:srgbClr val="000000"/>
                </a:solidFill>
                <a:latin typeface="Quicksand Bold"/>
              </a:rPr>
              <a:t>Trả về hình ảnh được tải từ tệp đường dẫn tệp đã chỉ định </a:t>
            </a:r>
          </a:p>
        </p:txBody>
      </p:sp>
      <p:sp>
        <p:nvSpPr>
          <p:cNvPr name="TextBox 8" id="8"/>
          <p:cNvSpPr txBox="true"/>
          <p:nvPr/>
        </p:nvSpPr>
        <p:spPr>
          <a:xfrm rot="0">
            <a:off x="1050488" y="4511040"/>
            <a:ext cx="5596771" cy="632460"/>
          </a:xfrm>
          <a:prstGeom prst="rect">
            <a:avLst/>
          </a:prstGeom>
        </p:spPr>
        <p:txBody>
          <a:bodyPr anchor="t" rtlCol="false" tIns="0" lIns="0" bIns="0" rIns="0">
            <a:spAutoFit/>
          </a:bodyPr>
          <a:lstStyle/>
          <a:p>
            <a:pPr algn="ctr">
              <a:lnSpc>
                <a:spcPts val="5040"/>
              </a:lnSpc>
            </a:pPr>
            <a:r>
              <a:rPr lang="en-US" sz="3600">
                <a:solidFill>
                  <a:srgbClr val="128DFF"/>
                </a:solidFill>
                <a:latin typeface="DejaVu Serif Bold"/>
              </a:rPr>
              <a:t>cv2.imshow(title,img)</a:t>
            </a:r>
          </a:p>
        </p:txBody>
      </p:sp>
      <p:sp>
        <p:nvSpPr>
          <p:cNvPr name="TextBox 9" id="9"/>
          <p:cNvSpPr txBox="true"/>
          <p:nvPr/>
        </p:nvSpPr>
        <p:spPr>
          <a:xfrm rot="0">
            <a:off x="6861965" y="4530090"/>
            <a:ext cx="8337580" cy="1780540"/>
          </a:xfrm>
          <a:prstGeom prst="rect">
            <a:avLst/>
          </a:prstGeom>
        </p:spPr>
        <p:txBody>
          <a:bodyPr anchor="t" rtlCol="false" tIns="0" lIns="0" bIns="0" rIns="0">
            <a:spAutoFit/>
          </a:bodyPr>
          <a:lstStyle/>
          <a:p>
            <a:pPr algn="just">
              <a:lnSpc>
                <a:spcPts val="4759"/>
              </a:lnSpc>
            </a:pPr>
            <a:r>
              <a:rPr lang="en-US" sz="3399">
                <a:solidFill>
                  <a:srgbClr val="000000"/>
                </a:solidFill>
                <a:latin typeface="Quicksand Bold"/>
              </a:rPr>
              <a:t>Title là tham số tên cửa sổ hiển thị ảnh, img là đối tượng hình ảnh đã đọc từ imread()</a:t>
            </a:r>
          </a:p>
        </p:txBody>
      </p:sp>
      <p:sp>
        <p:nvSpPr>
          <p:cNvPr name="TextBox 10" id="10"/>
          <p:cNvSpPr txBox="true"/>
          <p:nvPr/>
        </p:nvSpPr>
        <p:spPr>
          <a:xfrm rot="0">
            <a:off x="1028700" y="6772262"/>
            <a:ext cx="6796207" cy="632460"/>
          </a:xfrm>
          <a:prstGeom prst="rect">
            <a:avLst/>
          </a:prstGeom>
        </p:spPr>
        <p:txBody>
          <a:bodyPr anchor="t" rtlCol="false" tIns="0" lIns="0" bIns="0" rIns="0">
            <a:spAutoFit/>
          </a:bodyPr>
          <a:lstStyle/>
          <a:p>
            <a:pPr algn="ctr">
              <a:lnSpc>
                <a:spcPts val="5040"/>
              </a:lnSpc>
            </a:pPr>
            <a:r>
              <a:rPr lang="en-US" sz="3600">
                <a:solidFill>
                  <a:srgbClr val="128DFF"/>
                </a:solidFill>
                <a:latin typeface="DejaVu Serif Bold"/>
              </a:rPr>
              <a:t>cv2.imwrite(filename,img)</a:t>
            </a:r>
          </a:p>
        </p:txBody>
      </p:sp>
      <p:sp>
        <p:nvSpPr>
          <p:cNvPr name="TextBox 11" id="11"/>
          <p:cNvSpPr txBox="true"/>
          <p:nvPr/>
        </p:nvSpPr>
        <p:spPr>
          <a:xfrm rot="0">
            <a:off x="8135824" y="6789794"/>
            <a:ext cx="6775299" cy="1780540"/>
          </a:xfrm>
          <a:prstGeom prst="rect">
            <a:avLst/>
          </a:prstGeom>
        </p:spPr>
        <p:txBody>
          <a:bodyPr anchor="t" rtlCol="false" tIns="0" lIns="0" bIns="0" rIns="0">
            <a:spAutoFit/>
          </a:bodyPr>
          <a:lstStyle/>
          <a:p>
            <a:pPr algn="just">
              <a:lnSpc>
                <a:spcPts val="4759"/>
              </a:lnSpc>
            </a:pPr>
            <a:r>
              <a:rPr lang="en-US" sz="3399">
                <a:solidFill>
                  <a:srgbClr val="000000"/>
                </a:solidFill>
                <a:latin typeface="Quicksand Bold"/>
              </a:rPr>
              <a:t>Hình ảnh sau khi được xử lý sẽ ghi được lưu lại. Trả về True nếu lưu thành công.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12204763" y="6856469"/>
            <a:ext cx="7990040" cy="7200900"/>
          </a:xfrm>
          <a:custGeom>
            <a:avLst/>
            <a:gdLst/>
            <a:ahLst/>
            <a:cxnLst/>
            <a:rect r="r" b="b" t="t" l="l"/>
            <a:pathLst>
              <a:path h="7200900" w="7990040">
                <a:moveTo>
                  <a:pt x="0" y="0"/>
                </a:moveTo>
                <a:lnTo>
                  <a:pt x="7990040" y="0"/>
                </a:lnTo>
                <a:lnTo>
                  <a:pt x="7990040" y="7200900"/>
                </a:lnTo>
                <a:lnTo>
                  <a:pt x="0" y="7200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20999" y="-1372614"/>
            <a:ext cx="7315200" cy="2469762"/>
          </a:xfrm>
          <a:custGeom>
            <a:avLst/>
            <a:gdLst/>
            <a:ahLst/>
            <a:cxnLst/>
            <a:rect r="r" b="b" t="t" l="l"/>
            <a:pathLst>
              <a:path h="2469762" w="7315200">
                <a:moveTo>
                  <a:pt x="0" y="0"/>
                </a:moveTo>
                <a:lnTo>
                  <a:pt x="7315200" y="0"/>
                </a:lnTo>
                <a:lnTo>
                  <a:pt x="7315200" y="2469762"/>
                </a:lnTo>
                <a:lnTo>
                  <a:pt x="0" y="24697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0" y="9119209"/>
            <a:ext cx="2687386" cy="2335582"/>
          </a:xfrm>
          <a:custGeom>
            <a:avLst/>
            <a:gdLst/>
            <a:ahLst/>
            <a:cxnLst/>
            <a:rect r="r" b="b" t="t" l="l"/>
            <a:pathLst>
              <a:path h="2335582" w="2687386">
                <a:moveTo>
                  <a:pt x="0" y="0"/>
                </a:moveTo>
                <a:lnTo>
                  <a:pt x="2687386" y="0"/>
                </a:lnTo>
                <a:lnTo>
                  <a:pt x="2687386" y="2335582"/>
                </a:lnTo>
                <a:lnTo>
                  <a:pt x="0" y="23355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97454" y="5711503"/>
            <a:ext cx="4681599" cy="2340800"/>
          </a:xfrm>
          <a:custGeom>
            <a:avLst/>
            <a:gdLst/>
            <a:ahLst/>
            <a:cxnLst/>
            <a:rect r="r" b="b" t="t" l="l"/>
            <a:pathLst>
              <a:path h="2340800" w="4681599">
                <a:moveTo>
                  <a:pt x="0" y="0"/>
                </a:moveTo>
                <a:lnTo>
                  <a:pt x="4681599" y="0"/>
                </a:lnTo>
                <a:lnTo>
                  <a:pt x="4681599" y="2340800"/>
                </a:lnTo>
                <a:lnTo>
                  <a:pt x="0" y="2340800"/>
                </a:lnTo>
                <a:lnTo>
                  <a:pt x="0" y="0"/>
                </a:lnTo>
                <a:close/>
              </a:path>
            </a:pathLst>
          </a:custGeom>
          <a:blipFill>
            <a:blip r:embed="rId8"/>
            <a:stretch>
              <a:fillRect l="0" t="0" r="0" b="0"/>
            </a:stretch>
          </a:blipFill>
        </p:spPr>
      </p:sp>
      <p:sp>
        <p:nvSpPr>
          <p:cNvPr name="Freeform 6" id="6"/>
          <p:cNvSpPr/>
          <p:nvPr/>
        </p:nvSpPr>
        <p:spPr>
          <a:xfrm flipH="false" flipV="false" rot="0">
            <a:off x="6521424" y="5711503"/>
            <a:ext cx="4710836" cy="2355418"/>
          </a:xfrm>
          <a:custGeom>
            <a:avLst/>
            <a:gdLst/>
            <a:ahLst/>
            <a:cxnLst/>
            <a:rect r="r" b="b" t="t" l="l"/>
            <a:pathLst>
              <a:path h="2355418" w="4710836">
                <a:moveTo>
                  <a:pt x="0" y="0"/>
                </a:moveTo>
                <a:lnTo>
                  <a:pt x="4710836" y="0"/>
                </a:lnTo>
                <a:lnTo>
                  <a:pt x="4710836" y="2355418"/>
                </a:lnTo>
                <a:lnTo>
                  <a:pt x="0" y="2355418"/>
                </a:lnTo>
                <a:lnTo>
                  <a:pt x="0" y="0"/>
                </a:lnTo>
                <a:close/>
              </a:path>
            </a:pathLst>
          </a:custGeom>
          <a:blipFill>
            <a:blip r:embed="rId9"/>
            <a:stretch>
              <a:fillRect l="0" t="0" r="0" b="0"/>
            </a:stretch>
          </a:blipFill>
        </p:spPr>
      </p:sp>
      <p:sp>
        <p:nvSpPr>
          <p:cNvPr name="Freeform 7" id="7"/>
          <p:cNvSpPr/>
          <p:nvPr/>
        </p:nvSpPr>
        <p:spPr>
          <a:xfrm flipH="false" flipV="false" rot="0">
            <a:off x="12681013" y="5711503"/>
            <a:ext cx="4822542" cy="2391667"/>
          </a:xfrm>
          <a:custGeom>
            <a:avLst/>
            <a:gdLst/>
            <a:ahLst/>
            <a:cxnLst/>
            <a:rect r="r" b="b" t="t" l="l"/>
            <a:pathLst>
              <a:path h="2391667" w="4822542">
                <a:moveTo>
                  <a:pt x="0" y="0"/>
                </a:moveTo>
                <a:lnTo>
                  <a:pt x="4822543" y="0"/>
                </a:lnTo>
                <a:lnTo>
                  <a:pt x="4822543" y="2391668"/>
                </a:lnTo>
                <a:lnTo>
                  <a:pt x="0" y="2391668"/>
                </a:lnTo>
                <a:lnTo>
                  <a:pt x="0" y="0"/>
                </a:lnTo>
                <a:close/>
              </a:path>
            </a:pathLst>
          </a:custGeom>
          <a:blipFill>
            <a:blip r:embed="rId10"/>
            <a:stretch>
              <a:fillRect l="0" t="0" r="0" b="0"/>
            </a:stretch>
          </a:blipFill>
        </p:spPr>
      </p:sp>
      <p:sp>
        <p:nvSpPr>
          <p:cNvPr name="TextBox 8" id="8"/>
          <p:cNvSpPr txBox="true"/>
          <p:nvPr/>
        </p:nvSpPr>
        <p:spPr>
          <a:xfrm rot="0">
            <a:off x="0" y="111829"/>
            <a:ext cx="18288000" cy="1038225"/>
          </a:xfrm>
          <a:prstGeom prst="rect">
            <a:avLst/>
          </a:prstGeom>
        </p:spPr>
        <p:txBody>
          <a:bodyPr anchor="t" rtlCol="false" tIns="0" lIns="0" bIns="0" rIns="0">
            <a:spAutoFit/>
          </a:bodyPr>
          <a:lstStyle/>
          <a:p>
            <a:pPr algn="ctr">
              <a:lnSpc>
                <a:spcPts val="8400"/>
              </a:lnSpc>
            </a:pPr>
            <a:r>
              <a:rPr lang="en-US" sz="6000">
                <a:solidFill>
                  <a:srgbClr val="000000"/>
                </a:solidFill>
                <a:latin typeface="Paytone One Bold"/>
              </a:rPr>
              <a:t>4. Một số hàm OpenCV dùng trong xử lý ảnh</a:t>
            </a:r>
          </a:p>
        </p:txBody>
      </p:sp>
      <p:sp>
        <p:nvSpPr>
          <p:cNvPr name="TextBox 9" id="9"/>
          <p:cNvSpPr txBox="true"/>
          <p:nvPr/>
        </p:nvSpPr>
        <p:spPr>
          <a:xfrm rot="0">
            <a:off x="1016207" y="2755379"/>
            <a:ext cx="5139333" cy="632460"/>
          </a:xfrm>
          <a:prstGeom prst="rect">
            <a:avLst/>
          </a:prstGeom>
        </p:spPr>
        <p:txBody>
          <a:bodyPr anchor="t" rtlCol="false" tIns="0" lIns="0" bIns="0" rIns="0">
            <a:spAutoFit/>
          </a:bodyPr>
          <a:lstStyle/>
          <a:p>
            <a:pPr algn="ctr">
              <a:lnSpc>
                <a:spcPts val="5040"/>
              </a:lnSpc>
            </a:pPr>
            <a:r>
              <a:rPr lang="en-US" sz="3600">
                <a:solidFill>
                  <a:srgbClr val="128DFF"/>
                </a:solidFill>
                <a:latin typeface="DejaVu Serif Bold"/>
              </a:rPr>
              <a:t>cv2.add(img1,img2)</a:t>
            </a:r>
          </a:p>
        </p:txBody>
      </p:sp>
      <p:sp>
        <p:nvSpPr>
          <p:cNvPr name="TextBox 10" id="10"/>
          <p:cNvSpPr txBox="true"/>
          <p:nvPr/>
        </p:nvSpPr>
        <p:spPr>
          <a:xfrm rot="0">
            <a:off x="6693719" y="2807449"/>
            <a:ext cx="8337580" cy="1180465"/>
          </a:xfrm>
          <a:prstGeom prst="rect">
            <a:avLst/>
          </a:prstGeom>
        </p:spPr>
        <p:txBody>
          <a:bodyPr anchor="t" rtlCol="false" tIns="0" lIns="0" bIns="0" rIns="0">
            <a:spAutoFit/>
          </a:bodyPr>
          <a:lstStyle/>
          <a:p>
            <a:pPr algn="just">
              <a:lnSpc>
                <a:spcPts val="4759"/>
              </a:lnSpc>
            </a:pPr>
            <a:r>
              <a:rPr lang="en-US" sz="3399">
                <a:solidFill>
                  <a:srgbClr val="000000"/>
                </a:solidFill>
                <a:latin typeface="Quicksand Bold"/>
              </a:rPr>
              <a:t>Cộng các pixel của 2 hình ảnh, hình ảnh phải có kích thước và độ sâu bằng nhau.</a:t>
            </a:r>
          </a:p>
        </p:txBody>
      </p:sp>
      <p:sp>
        <p:nvSpPr>
          <p:cNvPr name="TextBox 11" id="11"/>
          <p:cNvSpPr txBox="true"/>
          <p:nvPr/>
        </p:nvSpPr>
        <p:spPr>
          <a:xfrm rot="0">
            <a:off x="-432632" y="1468234"/>
            <a:ext cx="13601157" cy="896620"/>
          </a:xfrm>
          <a:prstGeom prst="rect">
            <a:avLst/>
          </a:prstGeom>
        </p:spPr>
        <p:txBody>
          <a:bodyPr anchor="t" rtlCol="false" tIns="0" lIns="0" bIns="0" rIns="0">
            <a:spAutoFit/>
          </a:bodyPr>
          <a:lstStyle/>
          <a:p>
            <a:pPr algn="ctr">
              <a:lnSpc>
                <a:spcPts val="7279"/>
              </a:lnSpc>
            </a:pPr>
            <a:r>
              <a:rPr lang="en-US" sz="5199">
                <a:solidFill>
                  <a:srgbClr val="000000"/>
                </a:solidFill>
                <a:latin typeface="Quicksand Bold"/>
              </a:rPr>
              <a:t>Các phép toán số học trên hình ảnh</a:t>
            </a:r>
          </a:p>
        </p:txBody>
      </p:sp>
      <p:sp>
        <p:nvSpPr>
          <p:cNvPr name="TextBox 12" id="12"/>
          <p:cNvSpPr txBox="true"/>
          <p:nvPr/>
        </p:nvSpPr>
        <p:spPr>
          <a:xfrm rot="0">
            <a:off x="1028700" y="4138890"/>
            <a:ext cx="5139333" cy="632460"/>
          </a:xfrm>
          <a:prstGeom prst="rect">
            <a:avLst/>
          </a:prstGeom>
        </p:spPr>
        <p:txBody>
          <a:bodyPr anchor="t" rtlCol="false" tIns="0" lIns="0" bIns="0" rIns="0">
            <a:spAutoFit/>
          </a:bodyPr>
          <a:lstStyle/>
          <a:p>
            <a:pPr algn="ctr">
              <a:lnSpc>
                <a:spcPts val="5040"/>
              </a:lnSpc>
            </a:pPr>
            <a:r>
              <a:rPr lang="en-US" sz="3600">
                <a:solidFill>
                  <a:srgbClr val="128DFF"/>
                </a:solidFill>
                <a:latin typeface="DejaVu Serif Bold"/>
              </a:rPr>
              <a:t>cv2.add(img1,img2)</a:t>
            </a:r>
          </a:p>
        </p:txBody>
      </p:sp>
      <p:sp>
        <p:nvSpPr>
          <p:cNvPr name="TextBox 13" id="13"/>
          <p:cNvSpPr txBox="true"/>
          <p:nvPr/>
        </p:nvSpPr>
        <p:spPr>
          <a:xfrm rot="0">
            <a:off x="6693719" y="4157940"/>
            <a:ext cx="8337580" cy="1180465"/>
          </a:xfrm>
          <a:prstGeom prst="rect">
            <a:avLst/>
          </a:prstGeom>
        </p:spPr>
        <p:txBody>
          <a:bodyPr anchor="t" rtlCol="false" tIns="0" lIns="0" bIns="0" rIns="0">
            <a:spAutoFit/>
          </a:bodyPr>
          <a:lstStyle/>
          <a:p>
            <a:pPr algn="just">
              <a:lnSpc>
                <a:spcPts val="4759"/>
              </a:lnSpc>
            </a:pPr>
            <a:r>
              <a:rPr lang="en-US" sz="3399">
                <a:solidFill>
                  <a:srgbClr val="000000"/>
                </a:solidFill>
                <a:latin typeface="Quicksand Bold"/>
              </a:rPr>
              <a:t>Trừ các pixel của 2 hình ảnh, hình ảnh phải có kích thước và độ sâu bằng nhau.</a:t>
            </a:r>
          </a:p>
        </p:txBody>
      </p:sp>
      <p:sp>
        <p:nvSpPr>
          <p:cNvPr name="TextBox 14" id="14"/>
          <p:cNvSpPr txBox="true"/>
          <p:nvPr/>
        </p:nvSpPr>
        <p:spPr>
          <a:xfrm rot="0">
            <a:off x="5494201" y="6413491"/>
            <a:ext cx="553403" cy="90424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Bold"/>
              </a:rPr>
              <a:t>+</a:t>
            </a:r>
          </a:p>
        </p:txBody>
      </p:sp>
      <p:sp>
        <p:nvSpPr>
          <p:cNvPr name="TextBox 15" id="15"/>
          <p:cNvSpPr txBox="true"/>
          <p:nvPr/>
        </p:nvSpPr>
        <p:spPr>
          <a:xfrm rot="0">
            <a:off x="11651360" y="6351962"/>
            <a:ext cx="553403" cy="904240"/>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Bold"/>
              </a:rPr>
              <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DAFxVSeJ8P0</dc:identifier>
  <dcterms:modified xsi:type="dcterms:W3CDTF">2011-08-01T06:04:30Z</dcterms:modified>
  <cp:revision>1</cp:revision>
  <dc:title>Thiết kế phần mềm dựa trên mã nguồn mở</dc:title>
</cp:coreProperties>
</file>